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56" r:id="rId3"/>
    <p:sldId id="261" r:id="rId4"/>
    <p:sldId id="258" r:id="rId5"/>
    <p:sldId id="257" r:id="rId6"/>
    <p:sldId id="260" r:id="rId7"/>
    <p:sldId id="259"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85" autoAdjust="0"/>
    <p:restoredTop sz="94662" autoAdjust="0"/>
  </p:normalViewPr>
  <p:slideViewPr>
    <p:cSldViewPr snapToObjects="1">
      <p:cViewPr>
        <p:scale>
          <a:sx n="100" d="100"/>
          <a:sy n="100" d="100"/>
        </p:scale>
        <p:origin x="-354" y="564"/>
      </p:cViewPr>
      <p:guideLst>
        <p:guide orient="horz" pos="2160"/>
        <p:guide pos="2880"/>
      </p:guideLst>
    </p:cSldViewPr>
  </p:slideViewPr>
  <p:notesTextViewPr>
    <p:cViewPr>
      <p:scale>
        <a:sx n="75" d="100"/>
        <a:sy n="75"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Modifiez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27180228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7507647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1012426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4232571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Modifiez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39096785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2021729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10031358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1257171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2776511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Modifiez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950882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Modifiez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5355F6DF-66AF-408C-82C5-1248616FF3A1}" type="datetimeFigureOut">
              <a:rPr lang="fr-FR" smtClean="0"/>
              <a:pPr/>
              <a:t>07/02/2021</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11B53285-FBBE-47AF-BBAB-3874A3C1E0D9}" type="slidenum">
              <a:rPr lang="fr-FR" smtClean="0"/>
              <a:pPr/>
              <a:t>‹N°›</a:t>
            </a:fld>
            <a:endParaRPr lang="fr-FR"/>
          </a:p>
        </p:txBody>
      </p:sp>
    </p:spTree>
    <p:extLst>
      <p:ext uri="{BB962C8B-B14F-4D97-AF65-F5344CB8AC3E}">
        <p14:creationId xmlns:p14="http://schemas.microsoft.com/office/powerpoint/2010/main" val="116149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55F6DF-66AF-408C-82C5-1248616FF3A1}" type="datetimeFigureOut">
              <a:rPr lang="fr-FR" smtClean="0"/>
              <a:pPr/>
              <a:t>07/02/2021</a:t>
            </a:fld>
            <a:endParaRPr lang="fr-FR"/>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B53285-FBBE-47AF-BBAB-3874A3C1E0D9}" type="slidenum">
              <a:rPr lang="fr-FR" smtClean="0"/>
              <a:pPr/>
              <a:t>‹N°›</a:t>
            </a:fld>
            <a:endParaRPr lang="fr-FR"/>
          </a:p>
        </p:txBody>
      </p:sp>
    </p:spTree>
    <p:extLst>
      <p:ext uri="{BB962C8B-B14F-4D97-AF65-F5344CB8AC3E}">
        <p14:creationId xmlns:p14="http://schemas.microsoft.com/office/powerpoint/2010/main" val="2783680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www.fonroche-eclairagesolaire.fr/contact.html" TargetMode="External"/><Relationship Id="rId1" Type="http://schemas.openxmlformats.org/officeDocument/2006/relationships/slideLayout" Target="../slideLayouts/slideLayout2.xml"/><Relationship Id="rId6" Type="http://schemas.openxmlformats.org/officeDocument/2006/relationships/image" Target="../media/image4.emf"/><Relationship Id="rId5" Type="http://schemas.openxmlformats.org/officeDocument/2006/relationships/image" Target="../media/image3.emf"/><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5" Type="http://schemas.openxmlformats.org/officeDocument/2006/relationships/image" Target="../media/image2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 Id="rId14" Type="http://schemas.openxmlformats.org/officeDocument/2006/relationships/image" Target="../media/image22.png"/></Relationships>
</file>

<file path=ppt/slides/_rels/slide4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7.png"/><Relationship Id="rId4" Type="http://schemas.openxmlformats.org/officeDocument/2006/relationships/image" Target="../media/image26.png"/></Relationships>
</file>

<file path=ppt/slides/_rels/slide4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8.xml.rels><?xml version="1.0" encoding="UTF-8" standalone="yes"?>
<Relationships xmlns="http://schemas.openxmlformats.org/package/2006/relationships"><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image" Target="../media/image31.png"/><Relationship Id="rId1" Type="http://schemas.openxmlformats.org/officeDocument/2006/relationships/slideLayout" Target="../slideLayouts/slideLayout2.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 Id="rId5" Type="http://schemas.openxmlformats.org/officeDocument/2006/relationships/image" Target="../media/image40.png"/><Relationship Id="rId4" Type="http://schemas.openxmlformats.org/officeDocument/2006/relationships/image" Target="../media/image3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331640" y="44624"/>
            <a:ext cx="6336704" cy="1008112"/>
          </a:xfrm>
        </p:spPr>
        <p:txBody>
          <a:bodyPr>
            <a:normAutofit fontScale="90000"/>
          </a:bodyPr>
          <a:lstStyle/>
          <a:p>
            <a:r>
              <a:rPr lang="fr-FR" sz="3600" dirty="0"/>
              <a:t>Le Guide du Conseiller</a:t>
            </a:r>
            <a:r>
              <a:rPr lang="fr-FR" dirty="0"/>
              <a:t/>
            </a:r>
            <a:br>
              <a:rPr lang="fr-FR" dirty="0"/>
            </a:br>
            <a:endParaRPr lang="fr-FR" dirty="0"/>
          </a:p>
        </p:txBody>
      </p:sp>
      <p:pic>
        <p:nvPicPr>
          <p:cNvPr id="4" name="Espace réservé du contenu 3" descr="http://www.fonroche-eclairagesolaire.fr/blog/wp-content/uploads/2018/09/projet-fonroche-eclairage-lampadaires-solaires.jpg">
            <a:hlinkClick r:id="rId2" tgtFrame="&quot;_blank&quot;"/>
          </p:cNvPr>
          <p:cNvPicPr>
            <a:picLocks noGrp="1"/>
          </p:cNvPicPr>
          <p:nvPr>
            <p:ph idx="1"/>
          </p:nvPr>
        </p:nvPicPr>
        <p:blipFill>
          <a:blip r:embed="rId3" cstate="print"/>
          <a:srcRect/>
          <a:stretch>
            <a:fillRect/>
          </a:stretch>
        </p:blipFill>
        <p:spPr bwMode="auto">
          <a:xfrm>
            <a:off x="2267744" y="460673"/>
            <a:ext cx="4499992" cy="3171825"/>
          </a:xfrm>
          <a:prstGeom prst="rect">
            <a:avLst/>
          </a:prstGeom>
          <a:noFill/>
          <a:ln w="9525">
            <a:noFill/>
            <a:miter lim="800000"/>
            <a:headEnd/>
            <a:tailEnd/>
          </a:ln>
        </p:spPr>
      </p:pic>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5696" y="3632498"/>
            <a:ext cx="5772150" cy="150495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691481" y="4941168"/>
            <a:ext cx="5761037" cy="7334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690687" y="5949280"/>
            <a:ext cx="5761037" cy="323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22476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p:txBody>
          <a:bodyPr>
            <a:normAutofit fontScale="90000"/>
          </a:bodyPr>
          <a:lstStyle/>
          <a:p>
            <a:r>
              <a:rPr lang="fr-FR" b="1" dirty="0"/>
              <a:t>Comité de coordination</a:t>
            </a:r>
            <a:r>
              <a:rPr lang="fr-FR" dirty="0"/>
              <a:t/>
            </a:r>
            <a:br>
              <a:rPr lang="fr-FR" dirty="0"/>
            </a:br>
            <a:endParaRPr lang="fr-FR" dirty="0"/>
          </a:p>
        </p:txBody>
      </p:sp>
      <p:sp>
        <p:nvSpPr>
          <p:cNvPr id="5" name="Espace réservé du contenu 2"/>
          <p:cNvSpPr>
            <a:spLocks noGrp="1"/>
          </p:cNvSpPr>
          <p:nvPr>
            <p:ph idx="1"/>
          </p:nvPr>
        </p:nvSpPr>
        <p:spPr/>
        <p:txBody>
          <a:bodyPr>
            <a:normAutofit fontScale="92500"/>
          </a:bodyPr>
          <a:lstStyle/>
          <a:p>
            <a:r>
              <a:rPr lang="fr-FR" dirty="0"/>
              <a:t>Un Coordonnateur</a:t>
            </a:r>
          </a:p>
          <a:p>
            <a:r>
              <a:rPr lang="fr-FR" dirty="0"/>
              <a:t>Un vice Coordonnateur</a:t>
            </a:r>
          </a:p>
          <a:p>
            <a:r>
              <a:rPr lang="fr-FR" dirty="0"/>
              <a:t>Un Secrétaire titulaire du CLPA (agent des pêches)</a:t>
            </a:r>
          </a:p>
          <a:p>
            <a:r>
              <a:rPr lang="fr-FR" dirty="0"/>
              <a:t>Un secrétaire adjoint</a:t>
            </a:r>
          </a:p>
          <a:p>
            <a:r>
              <a:rPr lang="fr-FR" dirty="0"/>
              <a:t>Un Trésorier Général</a:t>
            </a:r>
          </a:p>
          <a:p>
            <a:r>
              <a:rPr lang="fr-FR" dirty="0"/>
              <a:t>Un Trésorier général adjoint</a:t>
            </a:r>
          </a:p>
          <a:p>
            <a:r>
              <a:rPr lang="fr-FR" dirty="0"/>
              <a:t>Cinq Présidents des Commissions</a:t>
            </a:r>
          </a:p>
          <a:p>
            <a:r>
              <a:rPr lang="fr-FR" sz="2200" dirty="0"/>
              <a:t>Des Commissaires aux Comptes qui ne sont pas membres du comité</a:t>
            </a:r>
          </a:p>
          <a:p>
            <a:endParaRPr lang="fr-FR" dirty="0"/>
          </a:p>
        </p:txBody>
      </p:sp>
    </p:spTree>
    <p:extLst>
      <p:ext uri="{BB962C8B-B14F-4D97-AF65-F5344CB8AC3E}">
        <p14:creationId xmlns:p14="http://schemas.microsoft.com/office/powerpoint/2010/main" val="2297024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1043608" y="0"/>
            <a:ext cx="6635080" cy="620688"/>
          </a:xfrm>
        </p:spPr>
        <p:txBody>
          <a:bodyPr>
            <a:normAutofit/>
          </a:bodyPr>
          <a:lstStyle/>
          <a:p>
            <a:r>
              <a:rPr lang="fr-FR" sz="2400" dirty="0" smtClean="0"/>
              <a:t>Rôle du comité de coordination</a:t>
            </a:r>
            <a:endParaRPr lang="fr-FR" sz="2400" dirty="0"/>
          </a:p>
        </p:txBody>
      </p:sp>
      <p:sp>
        <p:nvSpPr>
          <p:cNvPr id="5" name="Espace réservé du contenu 2"/>
          <p:cNvSpPr>
            <a:spLocks noGrp="1"/>
          </p:cNvSpPr>
          <p:nvPr>
            <p:ph idx="1"/>
          </p:nvPr>
        </p:nvSpPr>
        <p:spPr>
          <a:xfrm>
            <a:off x="251520" y="620688"/>
            <a:ext cx="7920880" cy="6120680"/>
          </a:xfrm>
        </p:spPr>
        <p:txBody>
          <a:bodyPr>
            <a:noAutofit/>
          </a:bodyPr>
          <a:lstStyle/>
          <a:p>
            <a:r>
              <a:rPr lang="fr-FR" sz="1600" dirty="0" smtClean="0"/>
              <a:t>Préparer les réunions de délibération de l’ICC</a:t>
            </a:r>
          </a:p>
          <a:p>
            <a:r>
              <a:rPr lang="fr-FR" sz="1600" dirty="0" smtClean="0"/>
              <a:t>Analyser, informer en permanence les membres des collèges des décisions à prendre au sein du CLPA</a:t>
            </a:r>
          </a:p>
          <a:p>
            <a:r>
              <a:rPr lang="fr-FR" sz="1600" dirty="0" smtClean="0"/>
              <a:t>Recueillir l’avis, les recommandations et les conseils des collèges par rapport aux questions à discuter aux réunions de l’ICC</a:t>
            </a:r>
          </a:p>
          <a:p>
            <a:r>
              <a:rPr lang="fr-FR" sz="1600" dirty="0" smtClean="0"/>
              <a:t>Cultiver la confiance , renforcer la communication et promouvoir l’adhésion des membres aux idées du conseil</a:t>
            </a:r>
          </a:p>
          <a:p>
            <a:r>
              <a:rPr lang="fr-FR" sz="1600" dirty="0" smtClean="0"/>
              <a:t>Présenter et expliquer aux membres des collèges les décisions prises au sein du CLPA</a:t>
            </a:r>
          </a:p>
          <a:p>
            <a:r>
              <a:rPr lang="fr-FR" sz="1600" dirty="0" smtClean="0"/>
              <a:t>Veiller à l’application des décision prises au sein du CLPA</a:t>
            </a:r>
          </a:p>
          <a:p>
            <a:r>
              <a:rPr lang="fr-FR" sz="1600" dirty="0" smtClean="0"/>
              <a:t>Exécuter les activités retenues par l’ICC</a:t>
            </a:r>
          </a:p>
          <a:p>
            <a:r>
              <a:rPr lang="fr-FR" sz="1600" dirty="0" smtClean="0"/>
              <a:t>Assurer le respect de l’application des initiatives et conventions locales de gestion signées par le CLPA</a:t>
            </a:r>
          </a:p>
          <a:p>
            <a:r>
              <a:rPr lang="fr-FR" sz="1600" dirty="0" smtClean="0"/>
              <a:t>Rendre compte à l’ICC</a:t>
            </a:r>
          </a:p>
          <a:p>
            <a:r>
              <a:rPr lang="fr-FR" sz="1600" dirty="0" smtClean="0"/>
              <a:t>Organiser toutes les rencontres du CLPA</a:t>
            </a:r>
          </a:p>
          <a:p>
            <a:r>
              <a:rPr lang="fr-FR" sz="1600" dirty="0" smtClean="0"/>
              <a:t>Elaborer le projet de plan de travail et budget et le soumettre à l’ICC pour approbation</a:t>
            </a:r>
          </a:p>
          <a:p>
            <a:r>
              <a:rPr lang="fr-FR" sz="1600" dirty="0" smtClean="0"/>
              <a:t>Produire des rapports d’activités</a:t>
            </a:r>
          </a:p>
          <a:p>
            <a:r>
              <a:rPr lang="fr-FR" sz="1600" dirty="0" smtClean="0"/>
              <a:t>NB: Tous les trois mois, le comité de coordination est tenu de faire à l’ICC un compte rendu sur son travail.</a:t>
            </a:r>
            <a:endParaRPr lang="fr-FR" sz="1600" dirty="0"/>
          </a:p>
        </p:txBody>
      </p:sp>
    </p:spTree>
    <p:extLst>
      <p:ext uri="{BB962C8B-B14F-4D97-AF65-F5344CB8AC3E}">
        <p14:creationId xmlns:p14="http://schemas.microsoft.com/office/powerpoint/2010/main" val="10341134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1517650" y="0"/>
            <a:ext cx="7211144" cy="764704"/>
          </a:xfrm>
        </p:spPr>
        <p:txBody>
          <a:bodyPr>
            <a:normAutofit/>
          </a:bodyPr>
          <a:lstStyle/>
          <a:p>
            <a:r>
              <a:rPr lang="fr-FR" sz="2000" dirty="0" smtClean="0"/>
              <a:t>Fonctions spécifiques des membres du comité de coordination</a:t>
            </a:r>
            <a:br>
              <a:rPr lang="fr-FR" sz="2000" dirty="0" smtClean="0"/>
            </a:br>
            <a:r>
              <a:rPr lang="fr-FR" sz="2000" dirty="0" smtClean="0"/>
              <a:t>Le coordonnateur</a:t>
            </a:r>
            <a:endParaRPr lang="fr-FR" sz="2000" dirty="0"/>
          </a:p>
        </p:txBody>
      </p:sp>
      <p:sp>
        <p:nvSpPr>
          <p:cNvPr id="5" name="Espace réservé du contenu 2"/>
          <p:cNvSpPr>
            <a:spLocks noGrp="1"/>
          </p:cNvSpPr>
          <p:nvPr>
            <p:ph idx="1"/>
          </p:nvPr>
        </p:nvSpPr>
        <p:spPr>
          <a:xfrm>
            <a:off x="457200" y="1125538"/>
            <a:ext cx="8229600" cy="5000625"/>
          </a:xfrm>
        </p:spPr>
        <p:txBody>
          <a:bodyPr>
            <a:noAutofit/>
          </a:bodyPr>
          <a:lstStyle/>
          <a:p>
            <a:r>
              <a:rPr lang="fr-FR" sz="2000" dirty="0" smtClean="0"/>
              <a:t>Convoquer et présider les réunions techniques préparatoires aux sessions de délibérations</a:t>
            </a:r>
          </a:p>
          <a:p>
            <a:r>
              <a:rPr lang="fr-FR" sz="2000" dirty="0" smtClean="0"/>
              <a:t>Représenter le CLPA au nom des acteurs locaux partout ou de  besoin</a:t>
            </a:r>
          </a:p>
          <a:p>
            <a:r>
              <a:rPr lang="fr-FR" sz="2000" dirty="0" smtClean="0"/>
              <a:t>S’assurer de la mise en œuvre des activités retenues par l’ICC</a:t>
            </a:r>
          </a:p>
          <a:p>
            <a:r>
              <a:rPr lang="fr-FR" sz="2000" dirty="0" smtClean="0"/>
              <a:t>Coordonner et superviser les activités retenues par l’ICC</a:t>
            </a:r>
          </a:p>
          <a:p>
            <a:r>
              <a:rPr lang="fr-FR" sz="2000" dirty="0" smtClean="0"/>
              <a:t>Informer les autres membres de tout ce qui intéressé la vie du CLPA</a:t>
            </a:r>
          </a:p>
          <a:p>
            <a:r>
              <a:rPr lang="fr-FR" sz="2000" dirty="0" smtClean="0"/>
              <a:t>Etre cosignataire des dépenses inscrites au budget du CLPA</a:t>
            </a:r>
          </a:p>
          <a:p>
            <a:r>
              <a:rPr lang="fr-FR" sz="2000" dirty="0" smtClean="0"/>
              <a:t>Rechercher des partenaires pour le CLPA</a:t>
            </a:r>
            <a:endParaRPr lang="fr-FR" sz="2000" dirty="0"/>
          </a:p>
        </p:txBody>
      </p:sp>
    </p:spTree>
    <p:extLst>
      <p:ext uri="{BB962C8B-B14F-4D97-AF65-F5344CB8AC3E}">
        <p14:creationId xmlns:p14="http://schemas.microsoft.com/office/powerpoint/2010/main" val="4028790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457200" y="44450"/>
            <a:ext cx="8229600" cy="936625"/>
          </a:xfrm>
        </p:spPr>
        <p:txBody>
          <a:bodyPr>
            <a:normAutofit/>
          </a:bodyPr>
          <a:lstStyle/>
          <a:p>
            <a:r>
              <a:rPr lang="fr-FR" sz="2400" dirty="0" smtClean="0"/>
              <a:t>Fonctions spécifiques des membres du comité de coordination</a:t>
            </a:r>
            <a:br>
              <a:rPr lang="fr-FR" sz="2400" dirty="0" smtClean="0"/>
            </a:br>
            <a:r>
              <a:rPr lang="fr-FR" sz="2800" dirty="0" smtClean="0"/>
              <a:t>Le Secrétaire général</a:t>
            </a:r>
            <a:endParaRPr lang="fr-FR" sz="2800" dirty="0"/>
          </a:p>
        </p:txBody>
      </p:sp>
      <p:sp>
        <p:nvSpPr>
          <p:cNvPr id="5" name="Espace réservé du contenu 2"/>
          <p:cNvSpPr>
            <a:spLocks noGrp="1"/>
          </p:cNvSpPr>
          <p:nvPr>
            <p:ph idx="1"/>
          </p:nvPr>
        </p:nvSpPr>
        <p:spPr>
          <a:xfrm>
            <a:off x="457200" y="981075"/>
            <a:ext cx="8229600" cy="5145088"/>
          </a:xfrm>
        </p:spPr>
        <p:txBody>
          <a:bodyPr>
            <a:noAutofit/>
          </a:bodyPr>
          <a:lstStyle/>
          <a:p>
            <a:r>
              <a:rPr lang="fr-FR" sz="2400" dirty="0" smtClean="0"/>
              <a:t>La prise des procès-verbaux des réunions qu’il consigne dans un registre</a:t>
            </a:r>
          </a:p>
          <a:p>
            <a:r>
              <a:rPr lang="fr-FR" sz="2400" dirty="0" smtClean="0"/>
              <a:t>La rédaction et la transmission des convocations de réunion</a:t>
            </a:r>
          </a:p>
          <a:p>
            <a:r>
              <a:rPr lang="fr-FR" sz="2400" dirty="0" smtClean="0"/>
              <a:t>La tenue d’un document de la liste du matériel et des équipements appartenant  au CLPA</a:t>
            </a:r>
          </a:p>
          <a:p>
            <a:r>
              <a:rPr lang="fr-FR" sz="2400" dirty="0" smtClean="0"/>
              <a:t>L’établissement et la conservation des archives des documents administratifs</a:t>
            </a:r>
          </a:p>
          <a:p>
            <a:r>
              <a:rPr lang="fr-FR" sz="2400" dirty="0" smtClean="0"/>
              <a:t>L’enregistrement et le classement du courrier d’arrivée et de départ ainsi que toutes les archives et la documentation du CLPA</a:t>
            </a:r>
          </a:p>
          <a:p>
            <a:r>
              <a:rPr lang="fr-FR" sz="2400" dirty="0" smtClean="0"/>
              <a:t>Etre cosignataire des dépenses inscrites au budget du CLPA</a:t>
            </a:r>
            <a:endParaRPr lang="fr-FR" sz="2400" dirty="0"/>
          </a:p>
        </p:txBody>
      </p:sp>
    </p:spTree>
    <p:extLst>
      <p:ext uri="{BB962C8B-B14F-4D97-AF65-F5344CB8AC3E}">
        <p14:creationId xmlns:p14="http://schemas.microsoft.com/office/powerpoint/2010/main" val="336731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1"/>
          <p:cNvSpPr>
            <a:spLocks noGrp="1"/>
          </p:cNvSpPr>
          <p:nvPr>
            <p:ph type="title"/>
          </p:nvPr>
        </p:nvSpPr>
        <p:spPr>
          <a:xfrm>
            <a:off x="457200" y="0"/>
            <a:ext cx="8229600" cy="981075"/>
          </a:xfrm>
        </p:spPr>
        <p:txBody>
          <a:bodyPr>
            <a:normAutofit/>
          </a:bodyPr>
          <a:lstStyle/>
          <a:p>
            <a:r>
              <a:rPr lang="fr-FR" sz="2400" dirty="0" smtClean="0"/>
              <a:t>Fonctions spécifiques des membres du comité de coordination</a:t>
            </a:r>
            <a:br>
              <a:rPr lang="fr-FR" sz="2400" dirty="0" smtClean="0"/>
            </a:br>
            <a:r>
              <a:rPr lang="fr-FR" sz="2400" dirty="0" smtClean="0"/>
              <a:t>Le Trésorier général</a:t>
            </a:r>
            <a:endParaRPr lang="fr-FR" sz="2400" dirty="0"/>
          </a:p>
        </p:txBody>
      </p:sp>
      <p:sp>
        <p:nvSpPr>
          <p:cNvPr id="6" name="Espace réservé du contenu 2"/>
          <p:cNvSpPr>
            <a:spLocks noGrp="1"/>
          </p:cNvSpPr>
          <p:nvPr>
            <p:ph idx="1"/>
          </p:nvPr>
        </p:nvSpPr>
        <p:spPr>
          <a:xfrm>
            <a:off x="457200" y="981075"/>
            <a:ext cx="8229600" cy="5145088"/>
          </a:xfrm>
        </p:spPr>
        <p:txBody>
          <a:bodyPr>
            <a:normAutofit/>
          </a:bodyPr>
          <a:lstStyle/>
          <a:p>
            <a:r>
              <a:rPr lang="fr-FR" sz="2400" dirty="0" smtClean="0"/>
              <a:t>Enregistrer les entrées et sorties d’argent dans le journal de caisse du CLPA</a:t>
            </a:r>
          </a:p>
          <a:p>
            <a:r>
              <a:rPr lang="fr-FR" sz="2400" dirty="0" smtClean="0"/>
              <a:t>Gérer la caisse du CLPA</a:t>
            </a:r>
          </a:p>
          <a:p>
            <a:r>
              <a:rPr lang="fr-FR" sz="2400" dirty="0" smtClean="0"/>
              <a:t>Tenir à jour le jour mes documents comptables du CLPA</a:t>
            </a:r>
          </a:p>
          <a:p>
            <a:r>
              <a:rPr lang="fr-FR" sz="2400" dirty="0" smtClean="0"/>
              <a:t>Charger de faire le rapport Financier du CLPA</a:t>
            </a:r>
          </a:p>
          <a:p>
            <a:r>
              <a:rPr lang="fr-FR" sz="2400" dirty="0" smtClean="0"/>
              <a:t>Assurer le versement des fonds collectés au compte ouvert au nom du CLPA</a:t>
            </a:r>
          </a:p>
          <a:p>
            <a:r>
              <a:rPr lang="fr-FR" sz="2400" dirty="0" smtClean="0"/>
              <a:t>Délivrer à chaque opération la pièce justificative correspondante</a:t>
            </a:r>
          </a:p>
          <a:p>
            <a:r>
              <a:rPr lang="fr-FR" sz="2400" dirty="0" smtClean="0"/>
              <a:t>Présenter à chaque fois que cela lui est demandé la situation financière du CLPA</a:t>
            </a:r>
            <a:endParaRPr lang="fr-FR" sz="2400" dirty="0"/>
          </a:p>
        </p:txBody>
      </p:sp>
    </p:spTree>
    <p:extLst>
      <p:ext uri="{BB962C8B-B14F-4D97-AF65-F5344CB8AC3E}">
        <p14:creationId xmlns:p14="http://schemas.microsoft.com/office/powerpoint/2010/main" val="1985230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p:txBody>
          <a:bodyPr>
            <a:normAutofit/>
          </a:bodyPr>
          <a:lstStyle/>
          <a:p>
            <a:r>
              <a:rPr lang="fr-FR" sz="2400" dirty="0" smtClean="0"/>
              <a:t>Fonctions spécifiques des membres du comité de coordination</a:t>
            </a:r>
            <a:br>
              <a:rPr lang="fr-FR" sz="2400" dirty="0" smtClean="0"/>
            </a:br>
            <a:r>
              <a:rPr lang="fr-FR" sz="2400" dirty="0" smtClean="0"/>
              <a:t>les adjoints</a:t>
            </a:r>
            <a:endParaRPr lang="fr-FR" sz="2400" dirty="0"/>
          </a:p>
        </p:txBody>
      </p:sp>
      <p:sp>
        <p:nvSpPr>
          <p:cNvPr id="5" name="Espace réservé du contenu 2"/>
          <p:cNvSpPr>
            <a:spLocks noGrp="1"/>
          </p:cNvSpPr>
          <p:nvPr>
            <p:ph idx="1"/>
          </p:nvPr>
        </p:nvSpPr>
        <p:spPr/>
        <p:txBody>
          <a:bodyPr/>
          <a:lstStyle/>
          <a:p>
            <a:r>
              <a:rPr lang="fr-FR" dirty="0" smtClean="0"/>
              <a:t>Les adjoints supplient les titulaires en cas d’absences</a:t>
            </a:r>
            <a:endParaRPr lang="fr-FR" dirty="0"/>
          </a:p>
        </p:txBody>
      </p:sp>
    </p:spTree>
    <p:extLst>
      <p:ext uri="{BB962C8B-B14F-4D97-AF65-F5344CB8AC3E}">
        <p14:creationId xmlns:p14="http://schemas.microsoft.com/office/powerpoint/2010/main" val="26424990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p:txBody>
          <a:bodyPr>
            <a:normAutofit/>
          </a:bodyPr>
          <a:lstStyle/>
          <a:p>
            <a:r>
              <a:rPr lang="fr-FR" sz="2400" dirty="0" smtClean="0"/>
              <a:t>Fonctions spécifiques des membres du comité de coordination</a:t>
            </a:r>
            <a:br>
              <a:rPr lang="fr-FR" sz="2400" dirty="0" smtClean="0"/>
            </a:br>
            <a:r>
              <a:rPr lang="fr-FR" sz="1800" dirty="0" smtClean="0"/>
              <a:t>Président commission GRH de l’environnement et de la recherche participative</a:t>
            </a:r>
            <a:endParaRPr lang="fr-FR" sz="1800" dirty="0"/>
          </a:p>
        </p:txBody>
      </p:sp>
      <p:sp>
        <p:nvSpPr>
          <p:cNvPr id="5" name="Espace réservé du contenu 2"/>
          <p:cNvSpPr>
            <a:spLocks noGrp="1"/>
          </p:cNvSpPr>
          <p:nvPr>
            <p:ph idx="1"/>
          </p:nvPr>
        </p:nvSpPr>
        <p:spPr>
          <a:xfrm>
            <a:off x="107504" y="1600200"/>
            <a:ext cx="8928992" cy="4997152"/>
          </a:xfrm>
        </p:spPr>
        <p:txBody>
          <a:bodyPr>
            <a:noAutofit/>
          </a:bodyPr>
          <a:lstStyle/>
          <a:p>
            <a:r>
              <a:rPr lang="fr-FR" sz="2800" dirty="0" smtClean="0"/>
              <a:t>Faciliter le renforcement des capacités des acteurs à la base sur la gestion durable des ressources halieutiques</a:t>
            </a:r>
          </a:p>
          <a:p>
            <a:r>
              <a:rPr lang="fr-FR" sz="2800" dirty="0" smtClean="0"/>
              <a:t>Contribuer au suivi de l’évolution des stocks </a:t>
            </a:r>
          </a:p>
          <a:p>
            <a:r>
              <a:rPr lang="fr-FR" sz="2800" dirty="0" smtClean="0"/>
              <a:t>Faciliter la collecte d’informations pour l’établissement de l’état des lieux de la gestion des ressources halieutiques </a:t>
            </a:r>
          </a:p>
          <a:p>
            <a:r>
              <a:rPr lang="fr-FR" sz="2800" dirty="0" smtClean="0"/>
              <a:t>Faciliter la cartographie des lieux de pêche</a:t>
            </a:r>
          </a:p>
          <a:p>
            <a:r>
              <a:rPr lang="fr-FR" sz="2800" dirty="0" smtClean="0"/>
              <a:t>Proposer des mesures de gestion des ressources halieutiques</a:t>
            </a:r>
          </a:p>
          <a:p>
            <a:r>
              <a:rPr lang="fr-FR" sz="2800" dirty="0" smtClean="0"/>
              <a:t>Rapporter les activités réalisées.</a:t>
            </a:r>
            <a:endParaRPr lang="fr-FR" sz="2800" dirty="0"/>
          </a:p>
        </p:txBody>
      </p:sp>
    </p:spTree>
    <p:extLst>
      <p:ext uri="{BB962C8B-B14F-4D97-AF65-F5344CB8AC3E}">
        <p14:creationId xmlns:p14="http://schemas.microsoft.com/office/powerpoint/2010/main" val="808819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457200" y="44624"/>
            <a:ext cx="8229600" cy="1152128"/>
          </a:xfrm>
        </p:spPr>
        <p:txBody>
          <a:bodyPr>
            <a:normAutofit/>
          </a:bodyPr>
          <a:lstStyle/>
          <a:p>
            <a:r>
              <a:rPr lang="fr-FR" sz="2400" dirty="0" smtClean="0"/>
              <a:t>Fonctions spécifiques des membres du comité de coordination</a:t>
            </a:r>
            <a:br>
              <a:rPr lang="fr-FR" sz="2400" dirty="0" smtClean="0"/>
            </a:br>
            <a:r>
              <a:rPr lang="fr-FR" sz="2000" dirty="0" smtClean="0"/>
              <a:t>Président commission finance et partenariat chargée des infrastructures et des actions sociales</a:t>
            </a:r>
            <a:endParaRPr lang="fr-FR" sz="2000" dirty="0"/>
          </a:p>
        </p:txBody>
      </p:sp>
      <p:sp>
        <p:nvSpPr>
          <p:cNvPr id="5" name="Espace réservé du contenu 2"/>
          <p:cNvSpPr>
            <a:spLocks noGrp="1"/>
          </p:cNvSpPr>
          <p:nvPr>
            <p:ph idx="1"/>
          </p:nvPr>
        </p:nvSpPr>
        <p:spPr>
          <a:xfrm>
            <a:off x="179388" y="1196975"/>
            <a:ext cx="8785225" cy="4929188"/>
          </a:xfrm>
        </p:spPr>
        <p:txBody>
          <a:bodyPr>
            <a:noAutofit/>
          </a:bodyPr>
          <a:lstStyle/>
          <a:p>
            <a:r>
              <a:rPr lang="fr-FR" sz="2800" dirty="0" smtClean="0"/>
              <a:t>Sensibiliser les acteurs à payer les permis de pêche </a:t>
            </a:r>
          </a:p>
          <a:p>
            <a:r>
              <a:rPr lang="fr-FR" sz="2800" dirty="0" smtClean="0"/>
              <a:t>Sensibiliser les acteurs à avoir des cartes de métier</a:t>
            </a:r>
          </a:p>
          <a:p>
            <a:r>
              <a:rPr lang="fr-FR" sz="2800" dirty="0" smtClean="0"/>
              <a:t>Sensibiliser les acteurs sur le paiement des contributions et redevances décidées consensuellement pour la caisse du CLPA</a:t>
            </a:r>
          </a:p>
          <a:p>
            <a:r>
              <a:rPr lang="fr-FR" sz="2800" dirty="0" smtClean="0"/>
              <a:t>Appuyer la recherche de fonds du CLPA</a:t>
            </a:r>
          </a:p>
          <a:p>
            <a:r>
              <a:rPr lang="fr-FR" sz="2800" dirty="0" smtClean="0"/>
              <a:t>Le suivi de la gestion des infrastructures de pêche </a:t>
            </a:r>
          </a:p>
          <a:p>
            <a:r>
              <a:rPr lang="fr-FR" sz="2800" dirty="0" smtClean="0"/>
              <a:t>Rapporter les activités réalisées.</a:t>
            </a:r>
            <a:endParaRPr lang="fr-FR" sz="2800" dirty="0"/>
          </a:p>
        </p:txBody>
      </p:sp>
    </p:spTree>
    <p:extLst>
      <p:ext uri="{BB962C8B-B14F-4D97-AF65-F5344CB8AC3E}">
        <p14:creationId xmlns:p14="http://schemas.microsoft.com/office/powerpoint/2010/main" val="301723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p:txBody>
          <a:bodyPr>
            <a:normAutofit/>
          </a:bodyPr>
          <a:lstStyle/>
          <a:p>
            <a:r>
              <a:rPr lang="fr-FR" sz="2400" dirty="0" smtClean="0"/>
              <a:t>Fonctions spécifiques des membres du comité de coordination</a:t>
            </a:r>
            <a:br>
              <a:rPr lang="fr-FR" sz="2400" dirty="0" smtClean="0"/>
            </a:br>
            <a:r>
              <a:rPr lang="fr-FR" sz="2200" dirty="0" smtClean="0"/>
              <a:t>Président commission prévention et règlement des conflits chargé des relations  extérieures</a:t>
            </a:r>
            <a:endParaRPr lang="fr-FR" sz="2200" dirty="0"/>
          </a:p>
        </p:txBody>
      </p:sp>
      <p:sp>
        <p:nvSpPr>
          <p:cNvPr id="5" name="Espace réservé du contenu 2"/>
          <p:cNvSpPr>
            <a:spLocks noGrp="1"/>
          </p:cNvSpPr>
          <p:nvPr>
            <p:ph idx="1"/>
          </p:nvPr>
        </p:nvSpPr>
        <p:spPr/>
        <p:txBody>
          <a:bodyPr>
            <a:normAutofit/>
          </a:bodyPr>
          <a:lstStyle/>
          <a:p>
            <a:r>
              <a:rPr lang="fr-FR" sz="2800" dirty="0" smtClean="0"/>
              <a:t>Prévention et résolution des conflits entre acteurs liées à la ressource</a:t>
            </a:r>
          </a:p>
          <a:p>
            <a:r>
              <a:rPr lang="fr-FR" sz="2800" dirty="0" smtClean="0"/>
              <a:t>Résolution des conflits liées à l’accès et à l’utilisation de la ressource dans la localité</a:t>
            </a:r>
          </a:p>
          <a:p>
            <a:r>
              <a:rPr lang="fr-FR" sz="2800" dirty="0" smtClean="0"/>
              <a:t>La prévention des conflits entre les acteurs du CLPA et celles des CLPA riverains</a:t>
            </a:r>
          </a:p>
          <a:p>
            <a:r>
              <a:rPr lang="fr-FR" sz="2800" dirty="0" smtClean="0"/>
              <a:t>L’application des mesures de gestion arrêtées dans les conventions locales </a:t>
            </a:r>
          </a:p>
          <a:p>
            <a:r>
              <a:rPr lang="fr-FR" sz="2800" dirty="0" smtClean="0"/>
              <a:t>Rapporter les activités réalisées</a:t>
            </a:r>
            <a:r>
              <a:rPr lang="fr-FR" sz="2400" dirty="0" smtClean="0"/>
              <a:t>.</a:t>
            </a:r>
            <a:endParaRPr lang="fr-FR" sz="2400" dirty="0"/>
          </a:p>
        </p:txBody>
      </p:sp>
    </p:spTree>
    <p:extLst>
      <p:ext uri="{BB962C8B-B14F-4D97-AF65-F5344CB8AC3E}">
        <p14:creationId xmlns:p14="http://schemas.microsoft.com/office/powerpoint/2010/main" val="7831159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p:txBody>
          <a:bodyPr>
            <a:normAutofit/>
          </a:bodyPr>
          <a:lstStyle/>
          <a:p>
            <a:r>
              <a:rPr lang="fr-FR" sz="2400" dirty="0" smtClean="0"/>
              <a:t>Fonctions spécifiques des membres du comité de coordination</a:t>
            </a:r>
            <a:br>
              <a:rPr lang="fr-FR" sz="2400" dirty="0" smtClean="0"/>
            </a:br>
            <a:r>
              <a:rPr lang="fr-FR" sz="2000" dirty="0" smtClean="0"/>
              <a:t>Président commission de surveillance et de sécurité en mer (brigade Co-surveillance)</a:t>
            </a:r>
            <a:endParaRPr lang="fr-FR" sz="2000" dirty="0"/>
          </a:p>
        </p:txBody>
      </p:sp>
      <p:sp>
        <p:nvSpPr>
          <p:cNvPr id="5" name="Espace réservé du contenu 2"/>
          <p:cNvSpPr>
            <a:spLocks noGrp="1"/>
          </p:cNvSpPr>
          <p:nvPr>
            <p:ph idx="1"/>
          </p:nvPr>
        </p:nvSpPr>
        <p:spPr/>
        <p:txBody>
          <a:bodyPr>
            <a:normAutofit lnSpcReduction="10000"/>
          </a:bodyPr>
          <a:lstStyle/>
          <a:p>
            <a:r>
              <a:rPr lang="fr-FR" dirty="0" smtClean="0"/>
              <a:t>Appuyer la surveillance des ressources halieutiques </a:t>
            </a:r>
          </a:p>
          <a:p>
            <a:r>
              <a:rPr lang="fr-FR" dirty="0" smtClean="0"/>
              <a:t>Appuyer l’application de la règlementation en vigueur en matière de pêche et de conventions locales</a:t>
            </a:r>
          </a:p>
          <a:p>
            <a:r>
              <a:rPr lang="fr-FR" dirty="0" smtClean="0"/>
              <a:t>Contribuer à actualiser les conventions locales et plans de gestion avec des nouvelles informations collectées sur le terrain</a:t>
            </a:r>
          </a:p>
          <a:p>
            <a:r>
              <a:rPr lang="fr-FR" dirty="0" smtClean="0"/>
              <a:t>Rapporter les activités réalisées</a:t>
            </a:r>
            <a:r>
              <a:rPr lang="fr-FR" sz="2800" dirty="0" smtClean="0"/>
              <a:t>.</a:t>
            </a:r>
            <a:endParaRPr lang="fr-FR" sz="2800" dirty="0"/>
          </a:p>
        </p:txBody>
      </p:sp>
    </p:spTree>
    <p:extLst>
      <p:ext uri="{BB962C8B-B14F-4D97-AF65-F5344CB8AC3E}">
        <p14:creationId xmlns:p14="http://schemas.microsoft.com/office/powerpoint/2010/main" val="2411648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611560" y="404664"/>
            <a:ext cx="7846640" cy="2115666"/>
          </a:xfrm>
        </p:spPr>
        <p:txBody>
          <a:bodyPr/>
          <a:lstStyle/>
          <a:p>
            <a:r>
              <a:rPr lang="fr-FR" dirty="0" smtClean="0"/>
              <a:t>Formation pour être représentant de collège de métier de la pêche artisanale</a:t>
            </a:r>
            <a:endParaRPr lang="fr-FR" dirty="0"/>
          </a:p>
        </p:txBody>
      </p:sp>
      <p:sp>
        <p:nvSpPr>
          <p:cNvPr id="3" name="Sous-titre 2"/>
          <p:cNvSpPr>
            <a:spLocks noGrp="1"/>
          </p:cNvSpPr>
          <p:nvPr>
            <p:ph type="subTitle" idx="1"/>
          </p:nvPr>
        </p:nvSpPr>
        <p:spPr/>
        <p:txBody>
          <a:bodyPr/>
          <a:lstStyle/>
          <a:p>
            <a:r>
              <a:rPr lang="fr-FR" dirty="0" smtClean="0"/>
              <a:t>être conseiller</a:t>
            </a:r>
          </a:p>
          <a:p>
            <a:r>
              <a:rPr lang="fr-FR" dirty="0"/>
              <a:t>1</a:t>
            </a:r>
          </a:p>
        </p:txBody>
      </p:sp>
    </p:spTree>
    <p:extLst>
      <p:ext uri="{BB962C8B-B14F-4D97-AF65-F5344CB8AC3E}">
        <p14:creationId xmlns:p14="http://schemas.microsoft.com/office/powerpoint/2010/main" val="303792156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p:txBody>
          <a:bodyPr>
            <a:normAutofit fontScale="90000"/>
          </a:bodyPr>
          <a:lstStyle/>
          <a:p>
            <a:r>
              <a:rPr lang="fr-FR" sz="2400" dirty="0" smtClean="0"/>
              <a:t>Fonctions spécifiques des membres du comité de coordination</a:t>
            </a:r>
            <a:br>
              <a:rPr lang="fr-FR" sz="2400" dirty="0" smtClean="0"/>
            </a:br>
            <a:r>
              <a:rPr lang="fr-FR" sz="2400" dirty="0" smtClean="0"/>
              <a:t>Président commission sensibilisation, information, formation et communication</a:t>
            </a:r>
            <a:endParaRPr lang="fr-FR" sz="2400" dirty="0"/>
          </a:p>
        </p:txBody>
      </p:sp>
      <p:sp>
        <p:nvSpPr>
          <p:cNvPr id="5" name="Espace réservé du contenu 2"/>
          <p:cNvSpPr>
            <a:spLocks noGrp="1"/>
          </p:cNvSpPr>
          <p:nvPr>
            <p:ph idx="1"/>
          </p:nvPr>
        </p:nvSpPr>
        <p:spPr/>
        <p:txBody>
          <a:bodyPr>
            <a:normAutofit lnSpcReduction="10000"/>
          </a:bodyPr>
          <a:lstStyle/>
          <a:p>
            <a:r>
              <a:rPr lang="fr-FR" dirty="0" smtClean="0"/>
              <a:t>Informer et sensibiliser les acteurs à la base sur les activités du CLPA</a:t>
            </a:r>
          </a:p>
          <a:p>
            <a:r>
              <a:rPr lang="fr-FR" dirty="0" smtClean="0"/>
              <a:t>Vulgariser auprès des acteurs les bonnes pratiques de pêche</a:t>
            </a:r>
          </a:p>
          <a:p>
            <a:r>
              <a:rPr lang="fr-FR" dirty="0" smtClean="0"/>
              <a:t>Faciliter la formation des acteurs sur la gestion des ressources halieutiques </a:t>
            </a:r>
          </a:p>
          <a:p>
            <a:r>
              <a:rPr lang="fr-FR" dirty="0" smtClean="0"/>
              <a:t>Vulgariser toutes décisions prises par le CLPA auprès des acteurs à la base</a:t>
            </a:r>
          </a:p>
          <a:p>
            <a:r>
              <a:rPr lang="fr-FR" dirty="0" smtClean="0"/>
              <a:t>Rapporter les activités réalisées.</a:t>
            </a:r>
            <a:endParaRPr lang="fr-FR" dirty="0"/>
          </a:p>
        </p:txBody>
      </p:sp>
    </p:spTree>
    <p:extLst>
      <p:ext uri="{BB962C8B-B14F-4D97-AF65-F5344CB8AC3E}">
        <p14:creationId xmlns:p14="http://schemas.microsoft.com/office/powerpoint/2010/main" val="40120834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489967" y="116632"/>
            <a:ext cx="8229600" cy="1483568"/>
          </a:xfrm>
        </p:spPr>
        <p:txBody>
          <a:bodyPr>
            <a:normAutofit fontScale="90000"/>
          </a:bodyPr>
          <a:lstStyle/>
          <a:p>
            <a:r>
              <a:rPr lang="fr-FR" dirty="0"/>
              <a:t>Fonctions spécifiques des Commissaires aux comptes</a:t>
            </a:r>
            <a:br>
              <a:rPr lang="fr-FR" dirty="0"/>
            </a:br>
            <a:endParaRPr lang="fr-FR" dirty="0"/>
          </a:p>
        </p:txBody>
      </p:sp>
      <p:sp>
        <p:nvSpPr>
          <p:cNvPr id="5" name="Espace réservé du contenu 2"/>
          <p:cNvSpPr>
            <a:spLocks noGrp="1"/>
          </p:cNvSpPr>
          <p:nvPr>
            <p:ph idx="1"/>
          </p:nvPr>
        </p:nvSpPr>
        <p:spPr/>
        <p:txBody>
          <a:bodyPr/>
          <a:lstStyle/>
          <a:p>
            <a:r>
              <a:rPr lang="fr-FR" dirty="0"/>
              <a:t>Contrôler périodiquement, le contrôle peut être matériel ou financier (individuel ou collective) et présenter leur rapport  à l’ICC  pendant les assemblées générales trimestrielles</a:t>
            </a:r>
          </a:p>
          <a:p>
            <a:endParaRPr lang="fr-FR" dirty="0"/>
          </a:p>
        </p:txBody>
      </p:sp>
    </p:spTree>
    <p:extLst>
      <p:ext uri="{BB962C8B-B14F-4D97-AF65-F5344CB8AC3E}">
        <p14:creationId xmlns:p14="http://schemas.microsoft.com/office/powerpoint/2010/main" val="1347644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1" y="44624"/>
            <a:ext cx="8229600" cy="504057"/>
          </a:xfrm>
        </p:spPr>
        <p:txBody>
          <a:bodyPr>
            <a:normAutofit fontScale="90000"/>
          </a:bodyPr>
          <a:lstStyle/>
          <a:p>
            <a:r>
              <a:rPr lang="fr-FR" dirty="0" smtClean="0"/>
              <a:t>La cogestion</a:t>
            </a:r>
            <a:endParaRPr lang="fr-FR" dirty="0"/>
          </a:p>
        </p:txBody>
      </p:sp>
      <p:pic>
        <p:nvPicPr>
          <p:cNvPr id="4" name="Espace réservé du contenu 3" descr="008_258v8773.jpg"/>
          <p:cNvPicPr>
            <a:picLocks noGrp="1"/>
          </p:cNvPicPr>
          <p:nvPr>
            <p:ph idx="1"/>
          </p:nvPr>
        </p:nvPicPr>
        <p:blipFill>
          <a:blip r:embed="rId2" cstate="print"/>
          <a:srcRect/>
          <a:stretch>
            <a:fillRect/>
          </a:stretch>
        </p:blipFill>
        <p:spPr bwMode="auto">
          <a:xfrm>
            <a:off x="457201" y="548681"/>
            <a:ext cx="8229600" cy="6120680"/>
          </a:xfrm>
          <a:prstGeom prst="rect">
            <a:avLst/>
          </a:prstGeom>
          <a:noFill/>
          <a:ln w="9525">
            <a:noFill/>
            <a:miter lim="800000"/>
            <a:headEnd/>
            <a:tailEnd/>
          </a:ln>
        </p:spPr>
      </p:pic>
    </p:spTree>
    <p:extLst>
      <p:ext uri="{BB962C8B-B14F-4D97-AF65-F5344CB8AC3E}">
        <p14:creationId xmlns:p14="http://schemas.microsoft.com/office/powerpoint/2010/main" val="2232874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457200" y="1124744"/>
            <a:ext cx="8229600" cy="5001419"/>
          </a:xfrm>
        </p:spPr>
        <p:txBody>
          <a:bodyPr>
            <a:normAutofit fontScale="92500" lnSpcReduction="10000"/>
          </a:bodyPr>
          <a:lstStyle/>
          <a:p>
            <a:pPr marL="0" indent="0" algn="just" eaLnBrk="1" hangingPunct="1">
              <a:buNone/>
            </a:pPr>
            <a:r>
              <a:rPr lang="fr-FR" altLang="fr-FR" dirty="0" smtClean="0"/>
              <a:t>Définition  CLPA </a:t>
            </a:r>
          </a:p>
          <a:p>
            <a:pPr algn="just" eaLnBrk="1" hangingPunct="1"/>
            <a:r>
              <a:rPr lang="fr-FR" altLang="fr-FR" sz="3600" dirty="0" smtClean="0"/>
              <a:t>Organisation </a:t>
            </a:r>
            <a:r>
              <a:rPr lang="fr-FR" altLang="fr-FR" sz="3600" dirty="0" smtClean="0"/>
              <a:t>apolitique à but non lucratif, un organe de gouvernance locale visant à promouvoir la participation active et consciente des acteurs de la Pêche artisanale à la gestion durable des ressources halieutiques, la gestion des infrastructures côtières et à la valorisation des métiers de pêche artisanale par le conseil d’une localité donnée.</a:t>
            </a:r>
          </a:p>
        </p:txBody>
      </p:sp>
      <p:sp>
        <p:nvSpPr>
          <p:cNvPr id="5" name="Titre 1"/>
          <p:cNvSpPr>
            <a:spLocks noGrp="1"/>
          </p:cNvSpPr>
          <p:nvPr>
            <p:ph type="title"/>
          </p:nvPr>
        </p:nvSpPr>
        <p:spPr>
          <a:xfrm>
            <a:off x="457200" y="44624"/>
            <a:ext cx="8229600" cy="1008112"/>
          </a:xfrm>
          <a:solidFill>
            <a:schemeClr val="bg1"/>
          </a:solidFill>
        </p:spPr>
        <p:style>
          <a:lnRef idx="1">
            <a:schemeClr val="accent4"/>
          </a:lnRef>
          <a:fillRef idx="2">
            <a:schemeClr val="accent4"/>
          </a:fillRef>
          <a:effectRef idx="1">
            <a:schemeClr val="accent4"/>
          </a:effectRef>
          <a:fontRef idx="minor">
            <a:schemeClr val="dk1"/>
          </a:fontRef>
        </p:style>
        <p:txBody>
          <a:bodyPr rtlCol="0">
            <a:normAutofit fontScale="90000"/>
          </a:bodyPr>
          <a:lstStyle/>
          <a:p>
            <a:pPr fontAlgn="base"/>
            <a:r>
              <a:rPr lang="fr-FR" sz="2700" b="1" dirty="0" smtClean="0"/>
              <a:t/>
            </a:r>
            <a:br>
              <a:rPr lang="fr-FR" sz="2700" b="1" dirty="0" smtClean="0"/>
            </a:br>
            <a:r>
              <a:rPr lang="fr-FR" sz="2700" b="1" dirty="0"/>
              <a:t/>
            </a:r>
            <a:br>
              <a:rPr lang="fr-FR" sz="2700" b="1" dirty="0"/>
            </a:br>
            <a:r>
              <a:rPr lang="fr-FR" sz="2700" b="1" dirty="0" smtClean="0"/>
              <a:t>Présentation </a:t>
            </a:r>
            <a:r>
              <a:rPr lang="fr-FR" sz="2700" b="1" dirty="0"/>
              <a:t>Cogestion du CLPA DE</a:t>
            </a:r>
            <a:br>
              <a:rPr lang="fr-FR" sz="2700" b="1" dirty="0"/>
            </a:br>
            <a:r>
              <a:rPr lang="fr-FR" sz="2700" b="1" dirty="0"/>
              <a:t>JOAL-FADIOUTH</a:t>
            </a:r>
            <a:r>
              <a:rPr lang="fr-FR" dirty="0"/>
              <a:t/>
            </a:r>
            <a:br>
              <a:rPr lang="fr-FR" dirty="0"/>
            </a:br>
            <a:r>
              <a:rPr lang="fr-FR" dirty="0"/>
              <a:t> </a:t>
            </a:r>
            <a:br>
              <a:rPr lang="fr-FR" dirty="0"/>
            </a:br>
            <a:endParaRPr lang="fr-FR" dirty="0"/>
          </a:p>
        </p:txBody>
      </p:sp>
    </p:spTree>
    <p:extLst>
      <p:ext uri="{BB962C8B-B14F-4D97-AF65-F5344CB8AC3E}">
        <p14:creationId xmlns:p14="http://schemas.microsoft.com/office/powerpoint/2010/main" val="33386094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a:xfrm>
            <a:off x="457200" y="1268760"/>
            <a:ext cx="8229600" cy="4857403"/>
          </a:xfrm>
        </p:spPr>
        <p:txBody>
          <a:bodyPr>
            <a:normAutofit fontScale="92500" lnSpcReduction="10000"/>
          </a:bodyPr>
          <a:lstStyle/>
          <a:p>
            <a:pPr algn="just" eaLnBrk="1" hangingPunct="1"/>
            <a:r>
              <a:rPr lang="fr-FR" altLang="fr-FR" sz="3600" dirty="0" smtClean="0"/>
              <a:t>Prévention et résolution des conflits;</a:t>
            </a:r>
          </a:p>
          <a:p>
            <a:pPr algn="just" eaLnBrk="1" hangingPunct="1"/>
            <a:r>
              <a:rPr lang="fr-FR" altLang="fr-FR" sz="3600" dirty="0" smtClean="0"/>
              <a:t> Sécurisation des professionnels de la pêche artisanale;</a:t>
            </a:r>
          </a:p>
          <a:p>
            <a:pPr algn="just" eaLnBrk="1" hangingPunct="1"/>
            <a:r>
              <a:rPr lang="fr-FR" altLang="fr-FR" sz="3600" dirty="0" smtClean="0"/>
              <a:t>Professionnalisation des acteurs;</a:t>
            </a:r>
          </a:p>
          <a:p>
            <a:pPr algn="just" eaLnBrk="1" hangingPunct="1"/>
            <a:r>
              <a:rPr lang="fr-FR" altLang="fr-FR" sz="3600" dirty="0" smtClean="0"/>
              <a:t>Protection des ressources halieutiques, de l’environnement marin et des habitats des ressources;</a:t>
            </a:r>
          </a:p>
          <a:p>
            <a:pPr algn="just" eaLnBrk="1" hangingPunct="1"/>
            <a:r>
              <a:rPr lang="fr-FR" altLang="fr-FR" sz="3600" dirty="0" smtClean="0"/>
              <a:t>Gestion des infrastructures côtières communautaires.</a:t>
            </a:r>
          </a:p>
        </p:txBody>
      </p:sp>
      <p:sp>
        <p:nvSpPr>
          <p:cNvPr id="5" name="Titre 1"/>
          <p:cNvSpPr>
            <a:spLocks noGrp="1"/>
          </p:cNvSpPr>
          <p:nvPr>
            <p:ph type="title"/>
          </p:nvPr>
        </p:nvSpPr>
        <p:spPr>
          <a:xfrm>
            <a:off x="457200" y="116632"/>
            <a:ext cx="8229600" cy="1008112"/>
          </a:xfrm>
          <a:solidFill>
            <a:schemeClr val="bg1"/>
          </a:solidFill>
        </p:spPr>
        <p:style>
          <a:lnRef idx="1">
            <a:schemeClr val="accent4"/>
          </a:lnRef>
          <a:fillRef idx="2">
            <a:schemeClr val="accent4"/>
          </a:fillRef>
          <a:effectRef idx="1">
            <a:schemeClr val="accent4"/>
          </a:effectRef>
          <a:fontRef idx="minor">
            <a:schemeClr val="dk1"/>
          </a:fontRef>
        </p:style>
        <p:txBody>
          <a:bodyPr rtlCol="0">
            <a:normAutofit/>
          </a:bodyPr>
          <a:lstStyle/>
          <a:p>
            <a:pPr marL="857250" indent="-857250" eaLnBrk="1" fontAlgn="auto" hangingPunct="1">
              <a:spcAft>
                <a:spcPts val="0"/>
              </a:spcAft>
              <a:defRPr/>
            </a:pPr>
            <a:r>
              <a:rPr lang="fr-FR" dirty="0" smtClean="0"/>
              <a:t>   </a:t>
            </a:r>
            <a:r>
              <a:rPr lang="fr-FR" dirty="0" smtClean="0"/>
              <a:t>FONCTIONS</a:t>
            </a:r>
            <a:endParaRPr lang="fr-FR" dirty="0"/>
          </a:p>
        </p:txBody>
      </p:sp>
    </p:spTree>
    <p:extLst>
      <p:ext uri="{BB962C8B-B14F-4D97-AF65-F5344CB8AC3E}">
        <p14:creationId xmlns:p14="http://schemas.microsoft.com/office/powerpoint/2010/main" val="24807621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contenu 2"/>
          <p:cNvSpPr>
            <a:spLocks noGrp="1"/>
          </p:cNvSpPr>
          <p:nvPr>
            <p:ph idx="1"/>
          </p:nvPr>
        </p:nvSpPr>
        <p:spPr/>
        <p:txBody>
          <a:bodyPr/>
          <a:lstStyle/>
          <a:p>
            <a:pPr eaLnBrk="1" hangingPunct="1">
              <a:buFont typeface="Wingdings" pitchFamily="2" charset="2"/>
              <a:buChar char="Ø"/>
            </a:pPr>
            <a:r>
              <a:rPr lang="fr-FR" altLang="fr-FR" sz="4000" smtClean="0"/>
              <a:t>Collège</a:t>
            </a:r>
          </a:p>
          <a:p>
            <a:pPr eaLnBrk="1" hangingPunct="1">
              <a:buFont typeface="Wingdings" pitchFamily="2" charset="2"/>
              <a:buChar char="Ø"/>
            </a:pPr>
            <a:r>
              <a:rPr lang="fr-FR" altLang="fr-FR" sz="4000" smtClean="0"/>
              <a:t>Instance de Coordination et de Conseil</a:t>
            </a:r>
          </a:p>
          <a:p>
            <a:pPr eaLnBrk="1" hangingPunct="1">
              <a:buFont typeface="Wingdings" pitchFamily="2" charset="2"/>
              <a:buChar char="Ø"/>
            </a:pPr>
            <a:r>
              <a:rPr lang="fr-FR" altLang="fr-FR" sz="4000" smtClean="0"/>
              <a:t>Bureau exécutif</a:t>
            </a:r>
          </a:p>
          <a:p>
            <a:pPr eaLnBrk="1" hangingPunct="1">
              <a:buFont typeface="Wingdings" pitchFamily="2" charset="2"/>
              <a:buChar char="Ø"/>
            </a:pPr>
            <a:r>
              <a:rPr lang="fr-FR" altLang="fr-FR" sz="4000" smtClean="0"/>
              <a:t>commissions</a:t>
            </a:r>
          </a:p>
        </p:txBody>
      </p:sp>
      <p:sp>
        <p:nvSpPr>
          <p:cNvPr id="5" name="Titre 1"/>
          <p:cNvSpPr>
            <a:spLocks noGrp="1"/>
          </p:cNvSpPr>
          <p:nvPr>
            <p:ph type="title"/>
          </p:nvPr>
        </p:nvSpPr>
        <p:spPr>
          <a:solidFill>
            <a:schemeClr val="bg1"/>
          </a:solidFill>
        </p:spPr>
        <p:style>
          <a:lnRef idx="1">
            <a:schemeClr val="accent4"/>
          </a:lnRef>
          <a:fillRef idx="2">
            <a:schemeClr val="accent4"/>
          </a:fillRef>
          <a:effectRef idx="1">
            <a:schemeClr val="accent4"/>
          </a:effectRef>
          <a:fontRef idx="minor">
            <a:schemeClr val="dk1"/>
          </a:fontRef>
        </p:style>
        <p:txBody>
          <a:bodyPr rtlCol="0">
            <a:normAutofit/>
          </a:bodyPr>
          <a:lstStyle/>
          <a:p>
            <a:pPr eaLnBrk="1" fontAlgn="auto" hangingPunct="1">
              <a:spcAft>
                <a:spcPts val="0"/>
              </a:spcAft>
              <a:defRPr/>
            </a:pPr>
            <a:r>
              <a:rPr lang="fr-FR" dirty="0" smtClean="0"/>
              <a:t>  ORGANES</a:t>
            </a:r>
            <a:endParaRPr lang="fr-FR" dirty="0"/>
          </a:p>
        </p:txBody>
      </p:sp>
    </p:spTree>
    <p:extLst>
      <p:ext uri="{BB962C8B-B14F-4D97-AF65-F5344CB8AC3E}">
        <p14:creationId xmlns:p14="http://schemas.microsoft.com/office/powerpoint/2010/main" val="362329235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Espace réservé du contenu 3"/>
          <p:cNvGraphicFramePr>
            <a:graphicFrameLocks noGrp="1"/>
          </p:cNvGraphicFramePr>
          <p:nvPr>
            <p:ph idx="1"/>
            <p:extLst>
              <p:ext uri="{D42A27DB-BD31-4B8C-83A1-F6EECF244321}">
                <p14:modId xmlns:p14="http://schemas.microsoft.com/office/powerpoint/2010/main" val="3351789544"/>
              </p:ext>
            </p:extLst>
          </p:nvPr>
        </p:nvGraphicFramePr>
        <p:xfrm>
          <a:off x="107504" y="404664"/>
          <a:ext cx="8712968" cy="6010731"/>
        </p:xfrm>
        <a:graphic>
          <a:graphicData uri="http://schemas.openxmlformats.org/drawingml/2006/table">
            <a:tbl>
              <a:tblPr firstRow="1" bandRow="1">
                <a:tableStyleId>{5C22544A-7EE6-4342-B048-85BDC9FD1C3A}</a:tableStyleId>
              </a:tblPr>
              <a:tblGrid>
                <a:gridCol w="1688175"/>
                <a:gridCol w="7024793"/>
              </a:tblGrid>
              <a:tr h="460647">
                <a:tc>
                  <a:txBody>
                    <a:bodyPr/>
                    <a:lstStyle/>
                    <a:p>
                      <a:r>
                        <a:rPr lang="fr-FR" sz="1400" dirty="0" smtClean="0">
                          <a:solidFill>
                            <a:schemeClr val="tx1"/>
                          </a:solidFill>
                        </a:rPr>
                        <a:t>collèges</a:t>
                      </a:r>
                    </a:p>
                    <a:p>
                      <a:endParaRPr lang="fr-FR" sz="1400" dirty="0">
                        <a:solidFill>
                          <a:schemeClr val="tx1"/>
                        </a:solidFill>
                      </a:endParaRPr>
                    </a:p>
                  </a:txBody>
                  <a:tcPr>
                    <a:solidFill>
                      <a:schemeClr val="bg1"/>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b="1" dirty="0" smtClean="0">
                          <a:solidFill>
                            <a:schemeClr val="tx1"/>
                          </a:solidFill>
                          <a:latin typeface="Times New Roman"/>
                          <a:ea typeface="Times New Roman"/>
                        </a:rPr>
                        <a:t>Composition</a:t>
                      </a:r>
                      <a:endParaRPr lang="fr-FR" sz="1400" dirty="0" smtClean="0">
                        <a:solidFill>
                          <a:schemeClr val="tx1"/>
                        </a:solidFill>
                        <a:latin typeface="Times New Roman"/>
                        <a:ea typeface="Times New Roman"/>
                      </a:endParaRPr>
                    </a:p>
                    <a:p>
                      <a:endParaRPr lang="fr-FR" sz="1400" dirty="0"/>
                    </a:p>
                  </a:txBody>
                  <a:tcPr>
                    <a:solidFill>
                      <a:schemeClr val="bg2"/>
                    </a:solidFill>
                  </a:tcPr>
                </a:tc>
              </a:tr>
              <a:tr h="212453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dirty="0" smtClean="0">
                          <a:latin typeface="Times New Roman"/>
                          <a:ea typeface="Times New Roman"/>
                        </a:rPr>
                        <a:t>Investisseurs</a:t>
                      </a:r>
                    </a:p>
                    <a:p>
                      <a:endParaRPr lang="fr-FR" sz="1400" dirty="0">
                        <a:solidFill>
                          <a:schemeClr val="tx1"/>
                        </a:solidFill>
                      </a:endParaRPr>
                    </a:p>
                  </a:txBody>
                  <a:tcPr>
                    <a:solidFill>
                      <a:schemeClr val="bg2"/>
                    </a:solidFill>
                  </a:tcPr>
                </a:tc>
                <a:tc>
                  <a:txBody>
                    <a:bodyPr/>
                    <a:lstStyle/>
                    <a:p>
                      <a:pPr algn="just">
                        <a:lnSpc>
                          <a:spcPct val="115000"/>
                        </a:lnSpc>
                        <a:spcAft>
                          <a:spcPts val="0"/>
                        </a:spcAft>
                      </a:pPr>
                      <a:r>
                        <a:rPr lang="fr-FR" sz="1400" dirty="0" smtClean="0">
                          <a:latin typeface="Times New Roman"/>
                          <a:ea typeface="Times New Roman"/>
                        </a:rPr>
                        <a:t>Tous les propriétaires non travailleurs</a:t>
                      </a:r>
                    </a:p>
                    <a:p>
                      <a:pPr marL="342900" lvl="0" indent="-342900" algn="just">
                        <a:lnSpc>
                          <a:spcPct val="115000"/>
                        </a:lnSpc>
                        <a:spcAft>
                          <a:spcPts val="0"/>
                        </a:spcAft>
                        <a:buFont typeface="Symbol"/>
                        <a:buChar char=""/>
                      </a:pPr>
                      <a:r>
                        <a:rPr lang="fr-FR" sz="1400" dirty="0" smtClean="0">
                          <a:latin typeface="Times New Roman"/>
                          <a:ea typeface="Times New Roman"/>
                        </a:rPr>
                        <a:t>les propriétaires de fabrique de glace ou leurs représentants</a:t>
                      </a:r>
                    </a:p>
                    <a:p>
                      <a:pPr marL="342900" lvl="0" indent="-342900" algn="just">
                        <a:lnSpc>
                          <a:spcPct val="115000"/>
                        </a:lnSpc>
                        <a:spcAft>
                          <a:spcPts val="0"/>
                        </a:spcAft>
                        <a:buFont typeface="Symbol"/>
                        <a:buChar char=""/>
                      </a:pPr>
                      <a:r>
                        <a:rPr lang="fr-FR" sz="1400" dirty="0" smtClean="0">
                          <a:latin typeface="Times New Roman"/>
                          <a:ea typeface="Times New Roman"/>
                        </a:rPr>
                        <a:t>les propriétaires de station d’essence ou leurs représentants</a:t>
                      </a:r>
                    </a:p>
                    <a:p>
                      <a:pPr marL="342900" lvl="0" indent="-342900" algn="just">
                        <a:lnSpc>
                          <a:spcPct val="115000"/>
                        </a:lnSpc>
                        <a:spcAft>
                          <a:spcPts val="0"/>
                        </a:spcAft>
                        <a:buFont typeface="Symbol"/>
                        <a:buChar char=""/>
                      </a:pPr>
                      <a:r>
                        <a:rPr lang="fr-FR" sz="1400" dirty="0" smtClean="0">
                          <a:latin typeface="Times New Roman"/>
                          <a:ea typeface="Times New Roman"/>
                        </a:rPr>
                        <a:t>les propriétaires de matériels de Pêche (Pirogues et équipements) ou leurs représentants</a:t>
                      </a:r>
                    </a:p>
                    <a:p>
                      <a:pPr marL="342900" lvl="0" indent="-342900" algn="just">
                        <a:lnSpc>
                          <a:spcPct val="115000"/>
                        </a:lnSpc>
                        <a:spcAft>
                          <a:spcPts val="0"/>
                        </a:spcAft>
                        <a:buFont typeface="Symbol"/>
                        <a:buChar char=""/>
                      </a:pPr>
                      <a:r>
                        <a:rPr lang="fr-FR" sz="1400" dirty="0" smtClean="0">
                          <a:latin typeface="Times New Roman"/>
                          <a:ea typeface="Times New Roman"/>
                        </a:rPr>
                        <a:t>les propriétaires d’équipements de mareyage ou de transformation ou leurs représentants</a:t>
                      </a:r>
                    </a:p>
                    <a:p>
                      <a:pPr marL="71755">
                        <a:lnSpc>
                          <a:spcPct val="115000"/>
                        </a:lnSpc>
                        <a:spcAft>
                          <a:spcPts val="0"/>
                        </a:spcAft>
                      </a:pPr>
                      <a:r>
                        <a:rPr lang="fr-FR" sz="1400" dirty="0" smtClean="0">
                          <a:latin typeface="Times New Roman"/>
                          <a:ea typeface="Times New Roman"/>
                        </a:rPr>
                        <a:t>Avoir une carte professionnelle et un permis de pêche pour les propriétaires de pirogues</a:t>
                      </a:r>
                    </a:p>
                    <a:p>
                      <a:endParaRPr lang="fr-FR" sz="1400" dirty="0"/>
                    </a:p>
                  </a:txBody>
                  <a:tcPr>
                    <a:solidFill>
                      <a:schemeClr val="bg1"/>
                    </a:solidFill>
                  </a:tcPr>
                </a:tc>
              </a:tr>
              <a:tr h="64287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dirty="0" smtClean="0">
                          <a:latin typeface="Times New Roman"/>
                          <a:ea typeface="Times New Roman"/>
                        </a:rPr>
                        <a:t>Pêcheurs</a:t>
                      </a:r>
                    </a:p>
                    <a:p>
                      <a:endParaRPr lang="fr-FR" sz="1400" dirty="0"/>
                    </a:p>
                  </a:txBody>
                  <a:tcPr/>
                </a:tc>
                <a:tc>
                  <a:txBody>
                    <a:bodyPr/>
                    <a:lstStyle/>
                    <a:p>
                      <a:pPr>
                        <a:lnSpc>
                          <a:spcPct val="115000"/>
                        </a:lnSpc>
                        <a:spcAft>
                          <a:spcPts val="0"/>
                        </a:spcAft>
                      </a:pPr>
                      <a:r>
                        <a:rPr lang="fr-FR" sz="1400" dirty="0" smtClean="0">
                          <a:latin typeface="Times New Roman"/>
                          <a:ea typeface="Times New Roman"/>
                        </a:rPr>
                        <a:t>Tous les pêcheurs résidant dans les localités membres du CLPA</a:t>
                      </a:r>
                    </a:p>
                    <a:p>
                      <a:pPr marL="342900" lvl="0" indent="-342900" algn="just">
                        <a:lnSpc>
                          <a:spcPct val="115000"/>
                        </a:lnSpc>
                        <a:spcAft>
                          <a:spcPts val="0"/>
                        </a:spcAft>
                        <a:buFont typeface="Symbol"/>
                        <a:buChar char=""/>
                      </a:pPr>
                      <a:r>
                        <a:rPr lang="fr-FR" sz="1400" dirty="0" smtClean="0">
                          <a:latin typeface="Times New Roman"/>
                          <a:ea typeface="Times New Roman"/>
                        </a:rPr>
                        <a:t>Les pêcheurs propriétaires qui vont en mer (Actifs)</a:t>
                      </a:r>
                    </a:p>
                    <a:p>
                      <a:pPr marL="342900" lvl="0" indent="-342900" algn="just">
                        <a:lnSpc>
                          <a:spcPct val="115000"/>
                        </a:lnSpc>
                        <a:spcAft>
                          <a:spcPts val="0"/>
                        </a:spcAft>
                        <a:buFont typeface="Symbol"/>
                        <a:buChar char=""/>
                      </a:pPr>
                      <a:r>
                        <a:rPr lang="fr-FR" sz="1400" dirty="0" smtClean="0">
                          <a:latin typeface="Times New Roman"/>
                          <a:ea typeface="Times New Roman"/>
                        </a:rPr>
                        <a:t>Les pêcheurs non propriétaires qui vont en mer (Actifs)</a:t>
                      </a:r>
                    </a:p>
                    <a:p>
                      <a:pPr marL="71755">
                        <a:lnSpc>
                          <a:spcPct val="115000"/>
                        </a:lnSpc>
                        <a:spcAft>
                          <a:spcPts val="0"/>
                        </a:spcAft>
                      </a:pPr>
                      <a:r>
                        <a:rPr lang="fr-FR" sz="1400" dirty="0" smtClean="0">
                          <a:latin typeface="Times New Roman"/>
                          <a:ea typeface="Times New Roman"/>
                        </a:rPr>
                        <a:t>Avoir une carte professionnelle</a:t>
                      </a:r>
                    </a:p>
                    <a:p>
                      <a:endParaRPr lang="fr-FR" sz="1400" dirty="0"/>
                    </a:p>
                  </a:txBody>
                  <a:tcPr/>
                </a:tc>
              </a:tr>
              <a:tr h="64287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dirty="0" smtClean="0">
                          <a:latin typeface="Times New Roman"/>
                          <a:ea typeface="Times New Roman"/>
                        </a:rPr>
                        <a:t>Mareyeurs </a:t>
                      </a:r>
                    </a:p>
                    <a:p>
                      <a:endParaRPr lang="fr-FR" sz="1400" dirty="0"/>
                    </a:p>
                  </a:txBody>
                  <a:tcPr>
                    <a:solidFill>
                      <a:schemeClr val="bg1"/>
                    </a:solidFill>
                  </a:tcPr>
                </a:tc>
                <a:tc>
                  <a:txBody>
                    <a:bodyPr/>
                    <a:lstStyle/>
                    <a:p>
                      <a:pPr>
                        <a:lnSpc>
                          <a:spcPct val="115000"/>
                        </a:lnSpc>
                        <a:spcAft>
                          <a:spcPts val="0"/>
                        </a:spcAft>
                      </a:pPr>
                      <a:r>
                        <a:rPr lang="fr-FR" sz="1400" dirty="0" smtClean="0">
                          <a:latin typeface="Times New Roman"/>
                          <a:ea typeface="Times New Roman"/>
                        </a:rPr>
                        <a:t>Toute personne qui s’active dans l’achat et la revente des produits halieutiques frais destinés à l’exportation ou sur le marché national quelque soit ses moyens</a:t>
                      </a:r>
                    </a:p>
                    <a:p>
                      <a:pPr>
                        <a:lnSpc>
                          <a:spcPct val="115000"/>
                        </a:lnSpc>
                        <a:spcAft>
                          <a:spcPts val="0"/>
                        </a:spcAft>
                      </a:pPr>
                      <a:r>
                        <a:rPr lang="fr-FR" sz="1400" dirty="0" smtClean="0">
                          <a:latin typeface="Times New Roman"/>
                          <a:ea typeface="Times New Roman"/>
                        </a:rPr>
                        <a:t>Avoir une carte professionnelle</a:t>
                      </a:r>
                    </a:p>
                    <a:p>
                      <a:endParaRPr lang="fr-FR" sz="1400" dirty="0"/>
                    </a:p>
                  </a:txBody>
                  <a:tcPr>
                    <a:solidFill>
                      <a:schemeClr val="bg1"/>
                    </a:solidFill>
                  </a:tcPr>
                </a:tc>
              </a:tr>
              <a:tr h="64287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dirty="0" smtClean="0">
                          <a:latin typeface="Times New Roman"/>
                          <a:ea typeface="Times New Roman"/>
                        </a:rPr>
                        <a:t>Transformation artisanale </a:t>
                      </a:r>
                    </a:p>
                    <a:p>
                      <a:endParaRPr lang="fr-FR" sz="1400" dirty="0"/>
                    </a:p>
                  </a:txBody>
                  <a:tcPr/>
                </a:tc>
                <a:tc>
                  <a:txBody>
                    <a:bodyPr/>
                    <a:lstStyle/>
                    <a:p>
                      <a:pPr>
                        <a:lnSpc>
                          <a:spcPct val="115000"/>
                        </a:lnSpc>
                        <a:spcAft>
                          <a:spcPts val="0"/>
                        </a:spcAft>
                      </a:pPr>
                      <a:r>
                        <a:rPr lang="fr-FR" sz="1400" dirty="0" smtClean="0">
                          <a:latin typeface="Times New Roman"/>
                          <a:ea typeface="Times New Roman"/>
                        </a:rPr>
                        <a:t>L’ensemble des professionnels exerçant le métier de transformation artisanale en produits séchés, salés (Sali), braisés ou fermentés séchés (guedj) dans les localités membres du CLPA</a:t>
                      </a:r>
                    </a:p>
                    <a:p>
                      <a:pPr>
                        <a:lnSpc>
                          <a:spcPct val="115000"/>
                        </a:lnSpc>
                        <a:spcAft>
                          <a:spcPts val="0"/>
                        </a:spcAft>
                      </a:pPr>
                      <a:r>
                        <a:rPr lang="fr-FR" sz="1400" dirty="0" smtClean="0">
                          <a:latin typeface="Times New Roman"/>
                          <a:ea typeface="Times New Roman"/>
                        </a:rPr>
                        <a:t>Avoir une carte professionnelle </a:t>
                      </a:r>
                    </a:p>
                    <a:p>
                      <a:endParaRPr lang="fr-FR" sz="1400" dirty="0"/>
                    </a:p>
                  </a:txBody>
                  <a:tcPr/>
                </a:tc>
              </a:tr>
            </a:tbl>
          </a:graphicData>
        </a:graphic>
      </p:graphicFrame>
      <p:sp>
        <p:nvSpPr>
          <p:cNvPr id="5" name="Titre 1"/>
          <p:cNvSpPr>
            <a:spLocks noGrp="1"/>
          </p:cNvSpPr>
          <p:nvPr>
            <p:ph type="title"/>
          </p:nvPr>
        </p:nvSpPr>
        <p:spPr>
          <a:xfrm>
            <a:off x="462156" y="-22820"/>
            <a:ext cx="8229600" cy="283468"/>
          </a:xfrm>
        </p:spPr>
        <p:style>
          <a:lnRef idx="1">
            <a:schemeClr val="accent3"/>
          </a:lnRef>
          <a:fillRef idx="2">
            <a:schemeClr val="accent3"/>
          </a:fillRef>
          <a:effectRef idx="1">
            <a:schemeClr val="accent3"/>
          </a:effectRef>
          <a:fontRef idx="minor">
            <a:schemeClr val="dk1"/>
          </a:fontRef>
        </p:style>
        <p:txBody>
          <a:bodyPr rtlCol="0">
            <a:normAutofit fontScale="90000"/>
          </a:bodyPr>
          <a:lstStyle/>
          <a:p>
            <a:pPr eaLnBrk="1" fontAlgn="auto" hangingPunct="1">
              <a:spcAft>
                <a:spcPts val="0"/>
              </a:spcAft>
              <a:buFont typeface="Wingdings" pitchFamily="2" charset="2"/>
              <a:buChar char="§"/>
              <a:defRPr/>
            </a:pPr>
            <a:r>
              <a:rPr lang="fr-FR" sz="2000" dirty="0" smtClean="0"/>
              <a:t/>
            </a:r>
            <a:br>
              <a:rPr lang="fr-FR" sz="2000" dirty="0" smtClean="0"/>
            </a:br>
            <a:r>
              <a:rPr lang="fr-FR" sz="2000" dirty="0" smtClean="0"/>
              <a:t>Composition des organes ( </a:t>
            </a:r>
            <a:r>
              <a:rPr lang="fr-FR" sz="2000" u="sng" dirty="0" smtClean="0"/>
              <a:t>Collège)</a:t>
            </a:r>
            <a:r>
              <a:rPr lang="fr-FR" sz="2000" dirty="0" smtClean="0"/>
              <a:t/>
            </a:r>
            <a:br>
              <a:rPr lang="fr-FR" sz="2000" dirty="0" smtClean="0"/>
            </a:br>
            <a:endParaRPr lang="fr-FR" sz="2000" dirty="0"/>
          </a:p>
        </p:txBody>
      </p:sp>
    </p:spTree>
    <p:extLst>
      <p:ext uri="{BB962C8B-B14F-4D97-AF65-F5344CB8AC3E}">
        <p14:creationId xmlns:p14="http://schemas.microsoft.com/office/powerpoint/2010/main" val="8094331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720080"/>
          </a:xfrm>
        </p:spPr>
        <p:txBody>
          <a:bodyPr>
            <a:noAutofit/>
          </a:bodyPr>
          <a:lstStyle/>
          <a:p>
            <a:r>
              <a:rPr lang="fr-FR" sz="2400" b="1" dirty="0" smtClean="0"/>
              <a:t/>
            </a:r>
            <a:br>
              <a:rPr lang="fr-FR" sz="2400" b="1" dirty="0" smtClean="0"/>
            </a:br>
            <a:r>
              <a:rPr lang="fr-FR" sz="2400" b="1" dirty="0" smtClean="0"/>
              <a:t>Composition </a:t>
            </a:r>
            <a:r>
              <a:rPr lang="fr-FR" sz="2400" b="1" dirty="0"/>
              <a:t>des </a:t>
            </a:r>
            <a:r>
              <a:rPr lang="fr-FR" sz="2400" b="1" dirty="0" smtClean="0"/>
              <a:t>organes </a:t>
            </a:r>
            <a:r>
              <a:rPr lang="fr-FR" sz="2400" b="1" u="sng" dirty="0" smtClean="0"/>
              <a:t>Collège </a:t>
            </a:r>
            <a:r>
              <a:rPr lang="fr-FR" sz="2400" b="1" dirty="0"/>
              <a:t>(b)</a:t>
            </a:r>
            <a:r>
              <a:rPr lang="fr-FR" sz="2400" dirty="0"/>
              <a:t/>
            </a:r>
            <a:br>
              <a:rPr lang="fr-FR" sz="2400" dirty="0"/>
            </a:br>
            <a:endParaRPr lang="fr-FR" sz="2400" dirty="0"/>
          </a:p>
        </p:txBody>
      </p:sp>
      <p:graphicFrame>
        <p:nvGraphicFramePr>
          <p:cNvPr id="8" name="Espace réservé du contenu 7"/>
          <p:cNvGraphicFramePr>
            <a:graphicFrameLocks noGrp="1"/>
          </p:cNvGraphicFramePr>
          <p:nvPr>
            <p:ph idx="1"/>
            <p:extLst>
              <p:ext uri="{D42A27DB-BD31-4B8C-83A1-F6EECF244321}">
                <p14:modId xmlns:p14="http://schemas.microsoft.com/office/powerpoint/2010/main" val="927012766"/>
              </p:ext>
            </p:extLst>
          </p:nvPr>
        </p:nvGraphicFramePr>
        <p:xfrm>
          <a:off x="179512" y="755432"/>
          <a:ext cx="8712968" cy="5769911"/>
        </p:xfrm>
        <a:graphic>
          <a:graphicData uri="http://schemas.openxmlformats.org/drawingml/2006/table">
            <a:tbl>
              <a:tblPr firstRow="1" bandRow="1">
                <a:tableStyleId>{5C22544A-7EE6-4342-B048-85BDC9FD1C3A}</a:tableStyleId>
              </a:tblPr>
              <a:tblGrid>
                <a:gridCol w="1854177"/>
                <a:gridCol w="6858791"/>
              </a:tblGrid>
              <a:tr h="3805029">
                <a:tc>
                  <a:txBody>
                    <a:bodyPr/>
                    <a:lstStyle/>
                    <a:p>
                      <a:pPr algn="l">
                        <a:lnSpc>
                          <a:spcPct val="115000"/>
                        </a:lnSpc>
                        <a:spcAft>
                          <a:spcPts val="1000"/>
                        </a:spcAft>
                        <a:tabLst>
                          <a:tab pos="1812925" algn="l"/>
                        </a:tabLst>
                      </a:pPr>
                      <a:r>
                        <a:rPr lang="fr-FR" sz="1100" dirty="0">
                          <a:solidFill>
                            <a:schemeClr val="tx1"/>
                          </a:solidFill>
                          <a:effectLst/>
                        </a:rPr>
                        <a:t>Services</a:t>
                      </a:r>
                      <a:endParaRPr lang="fr-FR" sz="1000" dirty="0">
                        <a:solidFill>
                          <a:schemeClr val="tx1"/>
                        </a:solidFill>
                        <a:effectLst/>
                        <a:latin typeface="Calibri"/>
                        <a:ea typeface="Calibri"/>
                        <a:cs typeface="Times New Roman"/>
                      </a:endParaRPr>
                    </a:p>
                  </a:txBody>
                  <a:tcPr marL="60959" marR="60959" marT="8467" marB="0">
                    <a:solidFill>
                      <a:schemeClr val="bg1"/>
                    </a:solidFill>
                  </a:tcPr>
                </a:tc>
                <a:tc>
                  <a:txBody>
                    <a:bodyPr/>
                    <a:lstStyle/>
                    <a:p>
                      <a:pPr algn="l">
                        <a:lnSpc>
                          <a:spcPct val="115000"/>
                        </a:lnSpc>
                        <a:spcAft>
                          <a:spcPts val="1000"/>
                        </a:spcAft>
                        <a:tabLst>
                          <a:tab pos="1812925" algn="l"/>
                        </a:tabLst>
                      </a:pPr>
                      <a:r>
                        <a:rPr lang="fr-FR" sz="1200" dirty="0">
                          <a:solidFill>
                            <a:schemeClr val="tx1"/>
                          </a:solidFill>
                          <a:effectLst/>
                        </a:rPr>
                        <a:t>Les employés </a:t>
                      </a:r>
                      <a:endParaRPr lang="fr-FR" sz="1000" dirty="0">
                        <a:solidFill>
                          <a:schemeClr val="tx1"/>
                        </a:solidFill>
                        <a:effectLst/>
                      </a:endParaRPr>
                    </a:p>
                    <a:p>
                      <a:pPr marL="342900" lvl="0" indent="-342900" algn="l">
                        <a:lnSpc>
                          <a:spcPct val="115000"/>
                        </a:lnSpc>
                        <a:spcAft>
                          <a:spcPts val="0"/>
                        </a:spcAft>
                        <a:buFont typeface="Wingdings"/>
                        <a:buChar char=""/>
                        <a:tabLst>
                          <a:tab pos="1812925" algn="l"/>
                        </a:tabLst>
                      </a:pPr>
                      <a:r>
                        <a:rPr lang="fr-FR" sz="1200" dirty="0">
                          <a:solidFill>
                            <a:schemeClr val="tx1"/>
                          </a:solidFill>
                          <a:effectLst/>
                        </a:rPr>
                        <a:t>des stations-services</a:t>
                      </a:r>
                      <a:endParaRPr lang="fr-FR" sz="1100" dirty="0">
                        <a:solidFill>
                          <a:schemeClr val="tx1"/>
                        </a:solidFill>
                        <a:effectLst/>
                      </a:endParaRPr>
                    </a:p>
                    <a:p>
                      <a:pPr marL="342900" lvl="0" indent="-342900" algn="l">
                        <a:lnSpc>
                          <a:spcPct val="115000"/>
                        </a:lnSpc>
                        <a:spcAft>
                          <a:spcPts val="0"/>
                        </a:spcAft>
                        <a:buFont typeface="Wingdings"/>
                        <a:buChar char=""/>
                        <a:tabLst>
                          <a:tab pos="1812925" algn="l"/>
                        </a:tabLst>
                      </a:pPr>
                      <a:r>
                        <a:rPr lang="fr-FR" sz="1200" dirty="0">
                          <a:solidFill>
                            <a:schemeClr val="tx1"/>
                          </a:solidFill>
                          <a:effectLst/>
                        </a:rPr>
                        <a:t>des fabriques de glace</a:t>
                      </a:r>
                      <a:endParaRPr lang="fr-FR" sz="1100" dirty="0">
                        <a:solidFill>
                          <a:schemeClr val="tx1"/>
                        </a:solidFill>
                        <a:effectLst/>
                      </a:endParaRPr>
                    </a:p>
                    <a:p>
                      <a:pPr marL="342900" lvl="0" indent="-342900" algn="l">
                        <a:lnSpc>
                          <a:spcPct val="115000"/>
                        </a:lnSpc>
                        <a:spcAft>
                          <a:spcPts val="0"/>
                        </a:spcAft>
                        <a:buFont typeface="Wingdings"/>
                        <a:buChar char=""/>
                        <a:tabLst>
                          <a:tab pos="1812925" algn="l"/>
                        </a:tabLst>
                      </a:pPr>
                      <a:r>
                        <a:rPr lang="fr-FR" sz="1200" dirty="0">
                          <a:solidFill>
                            <a:schemeClr val="tx1"/>
                          </a:solidFill>
                          <a:effectLst/>
                        </a:rPr>
                        <a:t>Du comité de gestion du quai de pêche</a:t>
                      </a:r>
                      <a:endParaRPr lang="fr-FR" sz="1100" dirty="0">
                        <a:solidFill>
                          <a:schemeClr val="tx1"/>
                        </a:solidFill>
                        <a:effectLst/>
                      </a:endParaRPr>
                    </a:p>
                    <a:p>
                      <a:pPr algn="l">
                        <a:lnSpc>
                          <a:spcPct val="115000"/>
                        </a:lnSpc>
                        <a:spcAft>
                          <a:spcPts val="1000"/>
                        </a:spcAft>
                        <a:tabLst>
                          <a:tab pos="1812925" algn="l"/>
                        </a:tabLst>
                      </a:pPr>
                      <a:r>
                        <a:rPr lang="fr-FR" sz="1200" dirty="0">
                          <a:solidFill>
                            <a:schemeClr val="tx1"/>
                          </a:solidFill>
                          <a:effectLst/>
                        </a:rPr>
                        <a:t> </a:t>
                      </a:r>
                      <a:endParaRPr lang="fr-FR" sz="1000" dirty="0">
                        <a:solidFill>
                          <a:schemeClr val="tx1"/>
                        </a:solidFill>
                        <a:effectLst/>
                      </a:endParaRPr>
                    </a:p>
                    <a:p>
                      <a:pPr algn="l">
                        <a:lnSpc>
                          <a:spcPct val="115000"/>
                        </a:lnSpc>
                        <a:spcAft>
                          <a:spcPts val="1000"/>
                        </a:spcAft>
                        <a:tabLst>
                          <a:tab pos="1812925" algn="l"/>
                        </a:tabLst>
                      </a:pPr>
                      <a:r>
                        <a:rPr lang="fr-FR" sz="1200" dirty="0">
                          <a:solidFill>
                            <a:schemeClr val="tx1"/>
                          </a:solidFill>
                          <a:effectLst/>
                        </a:rPr>
                        <a:t>Les vendeurs de matériels de pêche</a:t>
                      </a:r>
                      <a:endParaRPr lang="fr-FR" sz="1000" dirty="0">
                        <a:solidFill>
                          <a:schemeClr val="tx1"/>
                        </a:solidFill>
                        <a:effectLst/>
                      </a:endParaRPr>
                    </a:p>
                    <a:p>
                      <a:pPr algn="l">
                        <a:lnSpc>
                          <a:spcPct val="115000"/>
                        </a:lnSpc>
                        <a:spcAft>
                          <a:spcPts val="1000"/>
                        </a:spcAft>
                        <a:tabLst>
                          <a:tab pos="1812925" algn="l"/>
                        </a:tabLst>
                      </a:pPr>
                      <a:r>
                        <a:rPr lang="fr-FR" sz="1200" dirty="0">
                          <a:solidFill>
                            <a:schemeClr val="tx1"/>
                          </a:solidFill>
                          <a:effectLst/>
                        </a:rPr>
                        <a:t>Les mécaniciens hors-bord</a:t>
                      </a:r>
                      <a:endParaRPr lang="fr-FR" sz="1000" dirty="0">
                        <a:solidFill>
                          <a:schemeClr val="tx1"/>
                        </a:solidFill>
                        <a:effectLst/>
                      </a:endParaRPr>
                    </a:p>
                    <a:p>
                      <a:pPr algn="l">
                        <a:lnSpc>
                          <a:spcPct val="115000"/>
                        </a:lnSpc>
                        <a:spcAft>
                          <a:spcPts val="1000"/>
                        </a:spcAft>
                        <a:tabLst>
                          <a:tab pos="1812925" algn="l"/>
                        </a:tabLst>
                      </a:pPr>
                      <a:r>
                        <a:rPr lang="fr-FR" sz="1200" dirty="0">
                          <a:solidFill>
                            <a:schemeClr val="tx1"/>
                          </a:solidFill>
                          <a:effectLst/>
                        </a:rPr>
                        <a:t>Les charpentiers</a:t>
                      </a:r>
                      <a:endParaRPr lang="fr-FR" sz="1000" dirty="0">
                        <a:solidFill>
                          <a:schemeClr val="tx1"/>
                        </a:solidFill>
                        <a:effectLst/>
                      </a:endParaRPr>
                    </a:p>
                    <a:p>
                      <a:pPr algn="l">
                        <a:lnSpc>
                          <a:spcPct val="115000"/>
                        </a:lnSpc>
                        <a:spcAft>
                          <a:spcPts val="1000"/>
                        </a:spcAft>
                        <a:tabLst>
                          <a:tab pos="1812925" algn="l"/>
                        </a:tabLst>
                      </a:pPr>
                      <a:r>
                        <a:rPr lang="fr-FR" sz="1200" dirty="0">
                          <a:solidFill>
                            <a:schemeClr val="tx1"/>
                          </a:solidFill>
                          <a:effectLst/>
                        </a:rPr>
                        <a:t>Les videurs</a:t>
                      </a:r>
                      <a:endParaRPr lang="fr-FR" sz="1000" dirty="0">
                        <a:solidFill>
                          <a:schemeClr val="tx1"/>
                        </a:solidFill>
                        <a:effectLst/>
                      </a:endParaRPr>
                    </a:p>
                    <a:p>
                      <a:pPr algn="l">
                        <a:lnSpc>
                          <a:spcPct val="115000"/>
                        </a:lnSpc>
                        <a:spcAft>
                          <a:spcPts val="1000"/>
                        </a:spcAft>
                        <a:tabLst>
                          <a:tab pos="1812925" algn="l"/>
                        </a:tabLst>
                      </a:pPr>
                      <a:r>
                        <a:rPr lang="fr-FR" sz="1200" dirty="0">
                          <a:solidFill>
                            <a:schemeClr val="tx1"/>
                          </a:solidFill>
                          <a:effectLst/>
                        </a:rPr>
                        <a:t>Les porteurs  </a:t>
                      </a:r>
                      <a:endParaRPr lang="fr-FR" sz="1000" dirty="0">
                        <a:solidFill>
                          <a:schemeClr val="tx1"/>
                        </a:solidFill>
                        <a:effectLst/>
                      </a:endParaRPr>
                    </a:p>
                    <a:p>
                      <a:pPr algn="l">
                        <a:lnSpc>
                          <a:spcPct val="115000"/>
                        </a:lnSpc>
                        <a:spcAft>
                          <a:spcPts val="1000"/>
                        </a:spcAft>
                        <a:tabLst>
                          <a:tab pos="1812925" algn="l"/>
                        </a:tabLst>
                      </a:pPr>
                      <a:r>
                        <a:rPr lang="fr-FR" sz="1200" dirty="0">
                          <a:solidFill>
                            <a:schemeClr val="tx1"/>
                          </a:solidFill>
                          <a:effectLst/>
                        </a:rPr>
                        <a:t>Les charretiers des quais</a:t>
                      </a:r>
                      <a:endParaRPr lang="fr-FR" sz="1000" dirty="0">
                        <a:solidFill>
                          <a:schemeClr val="tx1"/>
                        </a:solidFill>
                        <a:effectLst/>
                      </a:endParaRPr>
                    </a:p>
                    <a:p>
                      <a:pPr algn="l">
                        <a:lnSpc>
                          <a:spcPct val="115000"/>
                        </a:lnSpc>
                        <a:spcAft>
                          <a:spcPts val="1000"/>
                        </a:spcAft>
                        <a:tabLst>
                          <a:tab pos="1812925" algn="l"/>
                        </a:tabLst>
                      </a:pPr>
                      <a:r>
                        <a:rPr lang="fr-FR" sz="1200" dirty="0">
                          <a:solidFill>
                            <a:schemeClr val="tx1"/>
                          </a:solidFill>
                          <a:effectLst/>
                        </a:rPr>
                        <a:t>Avoir une carte professionnelle</a:t>
                      </a:r>
                      <a:endParaRPr lang="fr-FR" sz="1000" dirty="0">
                        <a:solidFill>
                          <a:schemeClr val="tx1"/>
                        </a:solidFill>
                        <a:effectLst/>
                        <a:latin typeface="Calibri"/>
                        <a:ea typeface="Calibri"/>
                        <a:cs typeface="Times New Roman"/>
                      </a:endParaRPr>
                    </a:p>
                  </a:txBody>
                  <a:tcPr marL="60959" marR="60959" marT="8467" marB="0">
                    <a:solidFill>
                      <a:schemeClr val="bg1"/>
                    </a:solidFill>
                  </a:tcPr>
                </a:tc>
              </a:tr>
              <a:tr h="627077">
                <a:tc>
                  <a:txBody>
                    <a:bodyPr/>
                    <a:lstStyle/>
                    <a:p>
                      <a:pPr algn="l">
                        <a:lnSpc>
                          <a:spcPct val="115000"/>
                        </a:lnSpc>
                        <a:spcAft>
                          <a:spcPts val="1000"/>
                        </a:spcAft>
                        <a:tabLst>
                          <a:tab pos="1812925" algn="l"/>
                        </a:tabLst>
                      </a:pPr>
                      <a:r>
                        <a:rPr lang="fr-FR" sz="1200" dirty="0">
                          <a:solidFill>
                            <a:schemeClr val="tx1"/>
                          </a:solidFill>
                          <a:effectLst/>
                        </a:rPr>
                        <a:t>Sages et notables</a:t>
                      </a:r>
                      <a:endParaRPr lang="fr-FR" sz="1000" dirty="0">
                        <a:solidFill>
                          <a:schemeClr val="tx1"/>
                        </a:solidFill>
                        <a:effectLst/>
                        <a:latin typeface="Calibri"/>
                        <a:ea typeface="Calibri"/>
                        <a:cs typeface="Times New Roman"/>
                      </a:endParaRPr>
                    </a:p>
                  </a:txBody>
                  <a:tcPr marL="60959" marR="60959" marT="8467" marB="0">
                    <a:solidFill>
                      <a:schemeClr val="bg2"/>
                    </a:solidFill>
                  </a:tcPr>
                </a:tc>
                <a:tc>
                  <a:txBody>
                    <a:bodyPr/>
                    <a:lstStyle/>
                    <a:p>
                      <a:pPr algn="l">
                        <a:lnSpc>
                          <a:spcPct val="115000"/>
                        </a:lnSpc>
                        <a:spcAft>
                          <a:spcPts val="1000"/>
                        </a:spcAft>
                        <a:tabLst>
                          <a:tab pos="1812925" algn="l"/>
                        </a:tabLst>
                      </a:pPr>
                      <a:r>
                        <a:rPr lang="fr-FR" sz="1200" dirty="0">
                          <a:solidFill>
                            <a:schemeClr val="tx1"/>
                          </a:solidFill>
                          <a:effectLst/>
                        </a:rPr>
                        <a:t>Imams et Oulémas, Curés, Chefs Coutumiers,  Pêcheurs retraités (anciens pêcheurs), Délégués de quartiers.</a:t>
                      </a:r>
                      <a:endParaRPr lang="fr-FR" sz="1000" dirty="0">
                        <a:solidFill>
                          <a:schemeClr val="tx1"/>
                        </a:solidFill>
                        <a:effectLst/>
                        <a:latin typeface="Calibri"/>
                        <a:ea typeface="Calibri"/>
                        <a:cs typeface="Times New Roman"/>
                      </a:endParaRPr>
                    </a:p>
                  </a:txBody>
                  <a:tcPr marL="60959" marR="60959" marT="8467" marB="0">
                    <a:solidFill>
                      <a:schemeClr val="bg2"/>
                    </a:solidFill>
                  </a:tcPr>
                </a:tc>
              </a:tr>
              <a:tr h="710728">
                <a:tc>
                  <a:txBody>
                    <a:bodyPr/>
                    <a:lstStyle/>
                    <a:p>
                      <a:pPr algn="l">
                        <a:lnSpc>
                          <a:spcPct val="115000"/>
                        </a:lnSpc>
                        <a:spcAft>
                          <a:spcPts val="1000"/>
                        </a:spcAft>
                        <a:tabLst>
                          <a:tab pos="1812925" algn="l"/>
                        </a:tabLst>
                      </a:pPr>
                      <a:r>
                        <a:rPr lang="fr-FR" sz="1200" dirty="0">
                          <a:solidFill>
                            <a:schemeClr val="tx1"/>
                          </a:solidFill>
                          <a:effectLst/>
                        </a:rPr>
                        <a:t>Administration</a:t>
                      </a:r>
                      <a:endParaRPr lang="fr-FR" sz="1000" dirty="0">
                        <a:solidFill>
                          <a:schemeClr val="tx1"/>
                        </a:solidFill>
                        <a:effectLst/>
                        <a:latin typeface="Calibri"/>
                        <a:ea typeface="Calibri"/>
                        <a:cs typeface="Times New Roman"/>
                      </a:endParaRPr>
                    </a:p>
                  </a:txBody>
                  <a:tcPr marL="60959" marR="60959" marT="8467" marB="0">
                    <a:solidFill>
                      <a:schemeClr val="bg1"/>
                    </a:solidFill>
                  </a:tcPr>
                </a:tc>
                <a:tc>
                  <a:txBody>
                    <a:bodyPr/>
                    <a:lstStyle/>
                    <a:p>
                      <a:pPr algn="l">
                        <a:lnSpc>
                          <a:spcPct val="115000"/>
                        </a:lnSpc>
                        <a:spcAft>
                          <a:spcPts val="1000"/>
                        </a:spcAft>
                        <a:tabLst>
                          <a:tab pos="1812925" algn="l"/>
                        </a:tabLst>
                      </a:pPr>
                      <a:r>
                        <a:rPr lang="fr-FR" sz="1200" dirty="0">
                          <a:solidFill>
                            <a:schemeClr val="tx1"/>
                          </a:solidFill>
                          <a:effectLst/>
                        </a:rPr>
                        <a:t>Autorité administrative locale, Agents des Services des Pêches, de l’Aquaculture et de la surveillance, Autres agents de l’administration concernés.</a:t>
                      </a:r>
                      <a:endParaRPr lang="fr-FR" sz="1000" dirty="0">
                        <a:solidFill>
                          <a:schemeClr val="tx1"/>
                        </a:solidFill>
                        <a:effectLst/>
                        <a:latin typeface="Calibri"/>
                        <a:ea typeface="Calibri"/>
                        <a:cs typeface="Times New Roman"/>
                      </a:endParaRPr>
                    </a:p>
                  </a:txBody>
                  <a:tcPr marL="60959" marR="60959" marT="8467" marB="0">
                    <a:solidFill>
                      <a:schemeClr val="bg1"/>
                    </a:solidFill>
                  </a:tcPr>
                </a:tc>
              </a:tr>
              <a:tr h="627077">
                <a:tc>
                  <a:txBody>
                    <a:bodyPr/>
                    <a:lstStyle/>
                    <a:p>
                      <a:pPr algn="l">
                        <a:lnSpc>
                          <a:spcPct val="115000"/>
                        </a:lnSpc>
                        <a:spcAft>
                          <a:spcPts val="1000"/>
                        </a:spcAft>
                        <a:tabLst>
                          <a:tab pos="1812925" algn="l"/>
                        </a:tabLst>
                      </a:pPr>
                      <a:r>
                        <a:rPr lang="fr-FR" sz="1200" dirty="0">
                          <a:solidFill>
                            <a:schemeClr val="tx1"/>
                          </a:solidFill>
                          <a:effectLst/>
                        </a:rPr>
                        <a:t>Collectivité locale</a:t>
                      </a:r>
                      <a:endParaRPr lang="fr-FR" sz="1000" dirty="0">
                        <a:solidFill>
                          <a:schemeClr val="tx1"/>
                        </a:solidFill>
                        <a:effectLst/>
                        <a:latin typeface="Calibri"/>
                        <a:ea typeface="Calibri"/>
                        <a:cs typeface="Times New Roman"/>
                      </a:endParaRPr>
                    </a:p>
                  </a:txBody>
                  <a:tcPr marL="60959" marR="60959" marT="8467" marB="0">
                    <a:solidFill>
                      <a:schemeClr val="bg2"/>
                    </a:solidFill>
                  </a:tcPr>
                </a:tc>
                <a:tc>
                  <a:txBody>
                    <a:bodyPr/>
                    <a:lstStyle/>
                    <a:p>
                      <a:pPr algn="l">
                        <a:lnSpc>
                          <a:spcPct val="115000"/>
                        </a:lnSpc>
                        <a:spcAft>
                          <a:spcPts val="1000"/>
                        </a:spcAft>
                        <a:tabLst>
                          <a:tab pos="1812925" algn="l"/>
                        </a:tabLst>
                      </a:pPr>
                      <a:r>
                        <a:rPr lang="fr-FR" sz="1200" dirty="0">
                          <a:solidFill>
                            <a:schemeClr val="tx1"/>
                          </a:solidFill>
                          <a:effectLst/>
                        </a:rPr>
                        <a:t>Tous les conseillers municipaux  de la Commune, le maire ou son représentant </a:t>
                      </a:r>
                      <a:endParaRPr lang="fr-FR" sz="1000" dirty="0">
                        <a:solidFill>
                          <a:schemeClr val="tx1"/>
                        </a:solidFill>
                        <a:effectLst/>
                        <a:latin typeface="Calibri"/>
                        <a:ea typeface="Calibri"/>
                        <a:cs typeface="Times New Roman"/>
                      </a:endParaRPr>
                    </a:p>
                  </a:txBody>
                  <a:tcPr marL="60959" marR="60959" marT="8467" marB="0">
                    <a:solidFill>
                      <a:schemeClr val="bg2"/>
                    </a:solidFill>
                  </a:tcPr>
                </a:tc>
              </a:tr>
            </a:tbl>
          </a:graphicData>
        </a:graphic>
      </p:graphicFrame>
    </p:spTree>
    <p:extLst>
      <p:ext uri="{BB962C8B-B14F-4D97-AF65-F5344CB8AC3E}">
        <p14:creationId xmlns:p14="http://schemas.microsoft.com/office/powerpoint/2010/main" val="35184289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936104"/>
          </a:xfrm>
        </p:spPr>
        <p:txBody>
          <a:bodyPr>
            <a:normAutofit fontScale="90000"/>
          </a:bodyPr>
          <a:lstStyle/>
          <a:p>
            <a:r>
              <a:rPr lang="fr-FR" dirty="0"/>
              <a:t> </a:t>
            </a:r>
            <a:r>
              <a:rPr lang="fr-FR" sz="2200" b="1" dirty="0"/>
              <a:t>Composition des organes</a:t>
            </a:r>
            <a:br>
              <a:rPr lang="fr-FR" sz="2200" b="1" dirty="0"/>
            </a:br>
            <a:r>
              <a:rPr lang="fr-FR" sz="2200" b="1" dirty="0"/>
              <a:t> </a:t>
            </a:r>
            <a:r>
              <a:rPr lang="fr-FR" sz="2200" b="1" u="sng" dirty="0"/>
              <a:t>l’Instance de Coordination et de Conseil</a:t>
            </a:r>
            <a:endParaRPr lang="fr-FR" sz="2200" dirty="0"/>
          </a:p>
        </p:txBody>
      </p:sp>
      <p:sp>
        <p:nvSpPr>
          <p:cNvPr id="3" name="Espace réservé du contenu 2"/>
          <p:cNvSpPr>
            <a:spLocks noGrp="1"/>
          </p:cNvSpPr>
          <p:nvPr>
            <p:ph idx="1"/>
          </p:nvPr>
        </p:nvSpPr>
        <p:spPr>
          <a:xfrm>
            <a:off x="457200" y="980728"/>
            <a:ext cx="8229600" cy="5145435"/>
          </a:xfrm>
        </p:spPr>
        <p:txBody>
          <a:bodyPr>
            <a:normAutofit fontScale="85000" lnSpcReduction="10000"/>
          </a:bodyPr>
          <a:lstStyle/>
          <a:p>
            <a:pPr fontAlgn="base"/>
            <a:r>
              <a:rPr lang="fr-FR" dirty="0"/>
              <a:t>Les représentants des collèges des professionnels de la Pêche Artisanale (pêcheurs, mareyeurs, transformatrices, services, investisseurs) ;</a:t>
            </a:r>
          </a:p>
          <a:p>
            <a:pPr fontAlgn="base"/>
            <a:r>
              <a:rPr lang="fr-FR" dirty="0"/>
              <a:t>Le représentant des sages et des notables  (délégués de quartiers et anciens pêcheurs);</a:t>
            </a:r>
          </a:p>
          <a:p>
            <a:pPr fontAlgn="base"/>
            <a:r>
              <a:rPr lang="fr-FR" dirty="0"/>
              <a:t>Le Maire ou son représentant le représentant des conseillers municipaux ;</a:t>
            </a:r>
          </a:p>
          <a:p>
            <a:pPr fontAlgn="base"/>
            <a:r>
              <a:rPr lang="fr-FR" dirty="0"/>
              <a:t>L’agent du Service des Pêches choisi pour assurer le secrétariat.</a:t>
            </a:r>
          </a:p>
          <a:p>
            <a:pPr fontAlgn="base"/>
            <a:r>
              <a:rPr lang="fr-FR" dirty="0"/>
              <a:t>Tous ces acteurs cités sont membres de droit du Conseil. </a:t>
            </a:r>
          </a:p>
          <a:p>
            <a:pPr marL="0" indent="0" fontAlgn="base">
              <a:buNone/>
            </a:pPr>
            <a:r>
              <a:rPr lang="fr-FR" dirty="0"/>
              <a:t> </a:t>
            </a:r>
          </a:p>
          <a:p>
            <a:endParaRPr lang="fr-FR" dirty="0"/>
          </a:p>
        </p:txBody>
      </p:sp>
    </p:spTree>
    <p:extLst>
      <p:ext uri="{BB962C8B-B14F-4D97-AF65-F5344CB8AC3E}">
        <p14:creationId xmlns:p14="http://schemas.microsoft.com/office/powerpoint/2010/main" val="25733017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792088"/>
          </a:xfrm>
        </p:spPr>
        <p:txBody>
          <a:bodyPr>
            <a:normAutofit/>
          </a:bodyPr>
          <a:lstStyle/>
          <a:p>
            <a:r>
              <a:rPr lang="fr-FR" dirty="0"/>
              <a:t> </a:t>
            </a:r>
            <a:r>
              <a:rPr lang="fr-FR" sz="2700" b="1" dirty="0"/>
              <a:t>Rôle des </a:t>
            </a:r>
            <a:r>
              <a:rPr lang="fr-FR" sz="2700" b="1" dirty="0" smtClean="0"/>
              <a:t>organes</a:t>
            </a:r>
            <a:r>
              <a:rPr lang="fr-FR" sz="2700" b="1" dirty="0"/>
              <a:t> </a:t>
            </a:r>
            <a:r>
              <a:rPr lang="fr-FR" sz="2700" b="1" u="sng" dirty="0" smtClean="0"/>
              <a:t>ICC</a:t>
            </a:r>
            <a:endParaRPr lang="fr-FR" sz="2700" dirty="0"/>
          </a:p>
        </p:txBody>
      </p:sp>
      <p:sp>
        <p:nvSpPr>
          <p:cNvPr id="3" name="Espace réservé du contenu 2"/>
          <p:cNvSpPr>
            <a:spLocks noGrp="1"/>
          </p:cNvSpPr>
          <p:nvPr>
            <p:ph idx="1"/>
          </p:nvPr>
        </p:nvSpPr>
        <p:spPr>
          <a:xfrm>
            <a:off x="457200" y="836712"/>
            <a:ext cx="8229600" cy="5289451"/>
          </a:xfrm>
        </p:spPr>
        <p:txBody>
          <a:bodyPr>
            <a:normAutofit fontScale="25000" lnSpcReduction="20000"/>
          </a:bodyPr>
          <a:lstStyle/>
          <a:p>
            <a:pPr fontAlgn="base"/>
            <a:r>
              <a:rPr lang="fr-FR" sz="6200" dirty="0"/>
              <a:t>d’assurer la protection de l’environnement marin, la conservation des fonds marins, l’exploitation durable des ressources halieutiques et la lutte contre la pollution ; </a:t>
            </a:r>
          </a:p>
          <a:p>
            <a:pPr fontAlgn="base"/>
            <a:r>
              <a:rPr lang="fr-FR" sz="6200" dirty="0"/>
              <a:t>d’instaurer la concertation et l’échange, valoriser le savoir local par la prise en compte des expériences et des connaissances des professionnels de la Pêche Artisanale pour asseoir la légitimité des décisions à prendre au sein du CLPA ; </a:t>
            </a:r>
          </a:p>
          <a:p>
            <a:pPr fontAlgn="base"/>
            <a:r>
              <a:rPr lang="fr-FR" sz="6200" dirty="0"/>
              <a:t>de prendre des mesures de conservation des ressources halieutiques après avoir apprécié la conformité des mesures prises par rapport à la réglementation de la pêche ;</a:t>
            </a:r>
          </a:p>
          <a:p>
            <a:pPr fontAlgn="base"/>
            <a:r>
              <a:rPr lang="fr-FR" sz="6200" dirty="0"/>
              <a:t>d’impulser la réflexion sur le développement d’activités alternatives à la Pêche Artisanale ;</a:t>
            </a:r>
          </a:p>
          <a:p>
            <a:pPr fontAlgn="base"/>
            <a:r>
              <a:rPr lang="fr-FR" sz="6200" dirty="0"/>
              <a:t>de faciliter l’accès aux équipements et aux infrastructures de conservation des produits halieutiques par les différents professionnels de la Pêche Artisanale ;</a:t>
            </a:r>
          </a:p>
          <a:p>
            <a:pPr fontAlgn="base"/>
            <a:r>
              <a:rPr lang="fr-FR" sz="6200" dirty="0"/>
              <a:t>de prévenir et gérer les conflits ;</a:t>
            </a:r>
          </a:p>
          <a:p>
            <a:pPr fontAlgn="base"/>
            <a:r>
              <a:rPr lang="fr-FR" sz="6200" dirty="0"/>
              <a:t>d’assurer la sécurité des professionnels et de leurs biens ;</a:t>
            </a:r>
          </a:p>
          <a:p>
            <a:pPr fontAlgn="base"/>
            <a:r>
              <a:rPr lang="fr-FR" sz="6200" dirty="0"/>
              <a:t>de promouvoir un système de protection sociale des professionnels de la Pêche Artisanale ; </a:t>
            </a:r>
          </a:p>
          <a:p>
            <a:pPr fontAlgn="base"/>
            <a:r>
              <a:rPr lang="fr-FR" sz="6200" dirty="0"/>
              <a:t>de favoriser le renforcement des capacités des professionnels de la Pêche Artisanale ;</a:t>
            </a:r>
          </a:p>
          <a:p>
            <a:pPr fontAlgn="base"/>
            <a:r>
              <a:rPr lang="fr-FR" sz="6200" dirty="0"/>
              <a:t>de coordonner les actions des projets et programmes en appui au secteur de la Pêche Artisanale dans la zone d’intervention du CLPA ; </a:t>
            </a:r>
          </a:p>
          <a:p>
            <a:pPr fontAlgn="base"/>
            <a:r>
              <a:rPr lang="fr-FR" sz="6200" dirty="0"/>
              <a:t>de favoriser les échanges entre les différents secteurs économiques pour un développement local  durable ;</a:t>
            </a:r>
          </a:p>
          <a:p>
            <a:pPr fontAlgn="base"/>
            <a:r>
              <a:rPr lang="fr-FR" sz="6200" dirty="0"/>
              <a:t>d’assurer la collecte et la diffusion de l’information au sein du CLPA.</a:t>
            </a:r>
          </a:p>
          <a:p>
            <a:endParaRPr lang="fr-FR" dirty="0"/>
          </a:p>
        </p:txBody>
      </p:sp>
    </p:spTree>
    <p:extLst>
      <p:ext uri="{BB962C8B-B14F-4D97-AF65-F5344CB8AC3E}">
        <p14:creationId xmlns:p14="http://schemas.microsoft.com/office/powerpoint/2010/main" val="4042952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8229600" cy="562074"/>
          </a:xfrm>
        </p:spPr>
        <p:txBody>
          <a:bodyPr>
            <a:normAutofit fontScale="90000"/>
          </a:bodyPr>
          <a:lstStyle/>
          <a:p>
            <a:r>
              <a:rPr lang="fr-FR" dirty="0" smtClean="0"/>
              <a:t>Conseiller</a:t>
            </a:r>
            <a:endParaRPr lang="fr-FR" dirty="0"/>
          </a:p>
        </p:txBody>
      </p:sp>
      <p:sp>
        <p:nvSpPr>
          <p:cNvPr id="4" name="Espace réservé du contenu 3"/>
          <p:cNvSpPr>
            <a:spLocks noGrp="1"/>
          </p:cNvSpPr>
          <p:nvPr>
            <p:ph idx="1"/>
          </p:nvPr>
        </p:nvSpPr>
        <p:spPr/>
        <p:txBody>
          <a:bodyPr>
            <a:normAutofit fontScale="55000" lnSpcReduction="20000"/>
          </a:bodyPr>
          <a:lstStyle/>
          <a:p>
            <a:r>
              <a:rPr lang="fr-FR" dirty="0"/>
              <a:t>Le  C    compétant dans les actions que je dois mener au</a:t>
            </a:r>
          </a:p>
          <a:p>
            <a:r>
              <a:rPr lang="fr-FR" dirty="0"/>
              <a:t>                            sein  de mon collège</a:t>
            </a:r>
          </a:p>
          <a:p>
            <a:r>
              <a:rPr lang="fr-FR" dirty="0"/>
              <a:t>Le  O    organisé et pouvoir organiser les acteurs</a:t>
            </a:r>
          </a:p>
          <a:p>
            <a:r>
              <a:rPr lang="fr-FR" dirty="0"/>
              <a:t>Le  N    Neutre ne pas être avec quelqu’un ou un groupe </a:t>
            </a:r>
            <a:r>
              <a:rPr lang="fr-FR" dirty="0" smtClean="0"/>
              <a:t>et</a:t>
            </a:r>
          </a:p>
          <a:p>
            <a:pPr marL="0" indent="0">
              <a:buNone/>
            </a:pPr>
            <a:r>
              <a:rPr lang="fr-FR" dirty="0"/>
              <a:t> </a:t>
            </a:r>
            <a:r>
              <a:rPr lang="fr-FR" dirty="0" smtClean="0"/>
              <a:t>                                    </a:t>
            </a:r>
            <a:r>
              <a:rPr lang="fr-FR" dirty="0"/>
              <a:t>laisser les autres</a:t>
            </a:r>
          </a:p>
          <a:p>
            <a:r>
              <a:rPr lang="fr-FR" dirty="0"/>
              <a:t>Le  S     séduisant les acteurs dans les actions que </a:t>
            </a:r>
          </a:p>
          <a:p>
            <a:r>
              <a:rPr lang="fr-FR" dirty="0"/>
              <a:t>                                      j’entreprends</a:t>
            </a:r>
          </a:p>
          <a:p>
            <a:r>
              <a:rPr lang="fr-FR" dirty="0"/>
              <a:t>Le  E     éloquent dans la façon de parler aux gens</a:t>
            </a:r>
          </a:p>
          <a:p>
            <a:r>
              <a:rPr lang="fr-FR" dirty="0"/>
              <a:t>Le   I     impartial   mettre tous les acteurs en égalité</a:t>
            </a:r>
          </a:p>
          <a:p>
            <a:r>
              <a:rPr lang="fr-FR" dirty="0"/>
              <a:t>Le   L    loyal   croire en soit même ne pas être corrompu</a:t>
            </a:r>
          </a:p>
          <a:p>
            <a:r>
              <a:rPr lang="fr-FR" dirty="0"/>
              <a:t>Le   L    légale être élu par ses pairs et ne pas s’imposer</a:t>
            </a:r>
          </a:p>
          <a:p>
            <a:r>
              <a:rPr lang="fr-FR" dirty="0"/>
              <a:t>Le   E    éducateur être un vrais éducateur faire</a:t>
            </a:r>
          </a:p>
          <a:p>
            <a:r>
              <a:rPr lang="fr-FR" dirty="0"/>
              <a:t>                         comprendre à tous les acteurs</a:t>
            </a:r>
          </a:p>
          <a:p>
            <a:r>
              <a:rPr lang="fr-FR" dirty="0"/>
              <a:t>Le   R    régulier dans les réunions et les actions du CLPA</a:t>
            </a:r>
          </a:p>
          <a:p>
            <a:r>
              <a:rPr lang="fr-FR" dirty="0"/>
              <a:t>                          Mon tout est Conseiller</a:t>
            </a:r>
          </a:p>
          <a:p>
            <a:endParaRPr lang="fr-FR" dirty="0"/>
          </a:p>
        </p:txBody>
      </p:sp>
    </p:spTree>
    <p:extLst>
      <p:ext uri="{BB962C8B-B14F-4D97-AF65-F5344CB8AC3E}">
        <p14:creationId xmlns:p14="http://schemas.microsoft.com/office/powerpoint/2010/main" val="418906074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1008112"/>
          </a:xfrm>
        </p:spPr>
        <p:txBody>
          <a:bodyPr>
            <a:noAutofit/>
          </a:bodyPr>
          <a:lstStyle/>
          <a:p>
            <a:r>
              <a:rPr lang="fr-FR" sz="2400" b="1" dirty="0"/>
              <a:t>Rôle des organes</a:t>
            </a:r>
            <a:br>
              <a:rPr lang="fr-FR" sz="2400" b="1" dirty="0"/>
            </a:br>
            <a:r>
              <a:rPr lang="fr-FR" sz="2400" b="1" dirty="0"/>
              <a:t>Le bureau exécutif</a:t>
            </a:r>
            <a:r>
              <a:rPr lang="fr-FR" sz="2400" dirty="0"/>
              <a:t/>
            </a:r>
            <a:br>
              <a:rPr lang="fr-FR" sz="2400" dirty="0"/>
            </a:br>
            <a:endParaRPr lang="fr-FR" sz="2400" dirty="0"/>
          </a:p>
        </p:txBody>
      </p:sp>
      <p:sp>
        <p:nvSpPr>
          <p:cNvPr id="3" name="Espace réservé du contenu 2"/>
          <p:cNvSpPr>
            <a:spLocks noGrp="1"/>
          </p:cNvSpPr>
          <p:nvPr>
            <p:ph idx="1"/>
          </p:nvPr>
        </p:nvSpPr>
        <p:spPr>
          <a:xfrm>
            <a:off x="457200" y="836712"/>
            <a:ext cx="8229600" cy="5289451"/>
          </a:xfrm>
          <a:solidFill>
            <a:schemeClr val="bg1"/>
          </a:solidFill>
        </p:spPr>
        <p:txBody>
          <a:bodyPr/>
          <a:lstStyle/>
          <a:p>
            <a:pPr eaLnBrk="0" fontAlgn="base" hangingPunct="0"/>
            <a:r>
              <a:rPr lang="fr-FR" dirty="0"/>
              <a:t>Prépare les réunions de l’ICC</a:t>
            </a:r>
          </a:p>
          <a:p>
            <a:pPr eaLnBrk="0" fontAlgn="base" hangingPunct="0"/>
            <a:r>
              <a:rPr lang="fr-FR" dirty="0"/>
              <a:t>Exécute les décisions de l’ICC</a:t>
            </a:r>
          </a:p>
          <a:p>
            <a:pPr eaLnBrk="0" fontAlgn="base" hangingPunct="0"/>
            <a:r>
              <a:rPr lang="fr-FR" dirty="0"/>
              <a:t>Servir de relais entre les différents collèges</a:t>
            </a:r>
          </a:p>
          <a:p>
            <a:pPr eaLnBrk="0" fontAlgn="base" hangingPunct="0"/>
            <a:r>
              <a:rPr lang="fr-FR" dirty="0"/>
              <a:t>Veille à l’application des règles</a:t>
            </a:r>
          </a:p>
          <a:p>
            <a:pPr marL="0" indent="0">
              <a:buNone/>
            </a:pPr>
            <a:endParaRPr lang="fr-FR" dirty="0"/>
          </a:p>
        </p:txBody>
      </p:sp>
    </p:spTree>
    <p:extLst>
      <p:ext uri="{BB962C8B-B14F-4D97-AF65-F5344CB8AC3E}">
        <p14:creationId xmlns:p14="http://schemas.microsoft.com/office/powerpoint/2010/main" val="29153716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648072"/>
          </a:xfrm>
        </p:spPr>
        <p:txBody>
          <a:bodyPr>
            <a:normAutofit fontScale="90000"/>
          </a:bodyPr>
          <a:lstStyle/>
          <a:p>
            <a:r>
              <a:rPr lang="fr-FR" dirty="0"/>
              <a:t> </a:t>
            </a:r>
            <a:r>
              <a:rPr lang="fr-FR" sz="2700" b="1" dirty="0"/>
              <a:t>Rôle des groupes d’acteurs</a:t>
            </a:r>
            <a:r>
              <a:rPr lang="fr-FR" dirty="0"/>
              <a:t/>
            </a:r>
            <a:br>
              <a:rPr lang="fr-FR" dirty="0"/>
            </a:br>
            <a:endParaRPr lang="fr-FR" dirty="0"/>
          </a:p>
        </p:txBody>
      </p:sp>
      <p:sp>
        <p:nvSpPr>
          <p:cNvPr id="3" name="Espace réservé du contenu 2"/>
          <p:cNvSpPr>
            <a:spLocks noGrp="1"/>
          </p:cNvSpPr>
          <p:nvPr>
            <p:ph idx="1"/>
          </p:nvPr>
        </p:nvSpPr>
        <p:spPr>
          <a:xfrm>
            <a:off x="457200" y="692696"/>
            <a:ext cx="8229600" cy="5433467"/>
          </a:xfrm>
        </p:spPr>
        <p:txBody>
          <a:bodyPr>
            <a:normAutofit fontScale="77500" lnSpcReduction="20000"/>
          </a:bodyPr>
          <a:lstStyle/>
          <a:p>
            <a:r>
              <a:rPr lang="fr-FR" dirty="0"/>
              <a:t>Les personnes exerçant la profession de Pêche Artisanale (pêcheurs, mareyeurs nationaux et industriels, transformateurs et transformatrices, investisseurs, services (charpentiers, mécaniciens hors-bord, charretiers, vendeurs de prises,  videurs, et porteurs,…) </a:t>
            </a:r>
          </a:p>
          <a:p>
            <a:r>
              <a:rPr lang="fr-FR" dirty="0"/>
              <a:t>Tous les sages et notables des localités concernées (Imams, Curés, délégués de quartiers, Oulémas, Chef coutumiers, Gestionnaires du quai et Anciens pêcheurs) ; </a:t>
            </a:r>
          </a:p>
          <a:p>
            <a:r>
              <a:rPr lang="fr-FR" dirty="0"/>
              <a:t>Les élus locaux (tous les conseillers municipaux de la Commune) ; </a:t>
            </a:r>
          </a:p>
          <a:p>
            <a:r>
              <a:rPr lang="fr-FR" dirty="0"/>
              <a:t>L’administration (Autorité administrative locale, Agents des Services des Pêches, de l’aquaculture et de la Surveillance, Autres agents concernés (agents des Parc Nationaux (Réserves et AMP), Gendarmerie, Sapeurs-pompiers, agents des services d’hygiène, etc.)</a:t>
            </a:r>
          </a:p>
          <a:p>
            <a:endParaRPr lang="fr-FR" dirty="0"/>
          </a:p>
        </p:txBody>
      </p:sp>
    </p:spTree>
    <p:extLst>
      <p:ext uri="{BB962C8B-B14F-4D97-AF65-F5344CB8AC3E}">
        <p14:creationId xmlns:p14="http://schemas.microsoft.com/office/powerpoint/2010/main" val="31562882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864096"/>
          </a:xfrm>
        </p:spPr>
        <p:txBody>
          <a:bodyPr>
            <a:normAutofit fontScale="90000"/>
          </a:bodyPr>
          <a:lstStyle/>
          <a:p>
            <a:r>
              <a:rPr lang="fr-FR" dirty="0"/>
              <a:t> </a:t>
            </a:r>
            <a:r>
              <a:rPr lang="fr-FR" sz="2700" b="1" dirty="0"/>
              <a:t>Sages et notables</a:t>
            </a:r>
            <a:r>
              <a:rPr lang="fr-FR" dirty="0"/>
              <a:t/>
            </a:r>
            <a:br>
              <a:rPr lang="fr-FR" dirty="0"/>
            </a:br>
            <a:endParaRPr lang="fr-FR" dirty="0"/>
          </a:p>
        </p:txBody>
      </p:sp>
      <p:sp>
        <p:nvSpPr>
          <p:cNvPr id="3" name="Espace réservé du contenu 2"/>
          <p:cNvSpPr>
            <a:spLocks noGrp="1"/>
          </p:cNvSpPr>
          <p:nvPr>
            <p:ph idx="1"/>
          </p:nvPr>
        </p:nvSpPr>
        <p:spPr>
          <a:xfrm>
            <a:off x="457200" y="692696"/>
            <a:ext cx="8229600" cy="5433467"/>
          </a:xfrm>
        </p:spPr>
        <p:txBody>
          <a:bodyPr>
            <a:normAutofit fontScale="62500" lnSpcReduction="20000"/>
          </a:bodyPr>
          <a:lstStyle/>
          <a:p>
            <a:pPr fontAlgn="base"/>
            <a:r>
              <a:rPr lang="fr-FR" dirty="0"/>
              <a:t>Les sages et les notables sont des références morales, des conseillers. Ils sont partie prenante de tout ce qui se fait dans les différentes localités. Ils sont des modérateurs et des régulateurs sociaux. </a:t>
            </a:r>
          </a:p>
          <a:p>
            <a:pPr fontAlgn="base"/>
            <a:r>
              <a:rPr lang="fr-FR" dirty="0"/>
              <a:t>A ce titre : </a:t>
            </a:r>
          </a:p>
          <a:p>
            <a:pPr fontAlgn="base"/>
            <a:r>
              <a:rPr lang="fr-FR" dirty="0"/>
              <a:t>ils apportent des conseils pour l’exploitation durable de la ressource ; </a:t>
            </a:r>
          </a:p>
          <a:p>
            <a:pPr fontAlgn="base"/>
            <a:r>
              <a:rPr lang="fr-FR" dirty="0"/>
              <a:t>ils participent aux actions de développement et encouragent la paix ; </a:t>
            </a:r>
          </a:p>
          <a:p>
            <a:pPr fontAlgn="base"/>
            <a:r>
              <a:rPr lang="fr-FR" dirty="0"/>
              <a:t>ils sensibilisent les professionnels pour le respect de la loi et des prérogatives de chacun.  </a:t>
            </a:r>
          </a:p>
          <a:p>
            <a:pPr fontAlgn="base"/>
            <a:r>
              <a:rPr lang="fr-FR" dirty="0"/>
              <a:t>Ils sont également dépositaires et conservateurs de la culture, donc gardiens de la tradition. De par leur influence, leur capacité de conciliation et leur langage véridique, ils préviennent, résolvent les conflits et procurent des prières pour les jeunes professionnels. </a:t>
            </a:r>
          </a:p>
          <a:p>
            <a:pPr fontAlgn="base"/>
            <a:r>
              <a:rPr lang="fr-FR" dirty="0"/>
              <a:t>Ils ont une expérience, une expertise et une sagesse et sont donc considérés comme personnes ressources. Ils facilitent les relations avec les autorités administratives locales. </a:t>
            </a:r>
          </a:p>
          <a:p>
            <a:pPr fontAlgn="base"/>
            <a:r>
              <a:rPr lang="fr-FR" dirty="0"/>
              <a:t>C’est un rôle qu’ils ont toujours joué dans la communauté. Ils tirent leur légitimité de la religion, de leur expérience dans la pêche, des traditions et coutumes.</a:t>
            </a:r>
          </a:p>
          <a:p>
            <a:endParaRPr lang="fr-FR" dirty="0"/>
          </a:p>
        </p:txBody>
      </p:sp>
    </p:spTree>
    <p:extLst>
      <p:ext uri="{BB962C8B-B14F-4D97-AF65-F5344CB8AC3E}">
        <p14:creationId xmlns:p14="http://schemas.microsoft.com/office/powerpoint/2010/main" val="5915077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648072"/>
          </a:xfrm>
        </p:spPr>
        <p:txBody>
          <a:bodyPr>
            <a:normAutofit fontScale="90000"/>
          </a:bodyPr>
          <a:lstStyle/>
          <a:p>
            <a:r>
              <a:rPr lang="fr-FR" sz="2400" b="1" dirty="0"/>
              <a:t>Professionnels de la Pêche</a:t>
            </a:r>
            <a:r>
              <a:rPr lang="fr-FR" sz="2400" dirty="0"/>
              <a:t> </a:t>
            </a:r>
            <a:r>
              <a:rPr lang="fr-FR" sz="2400" b="1" dirty="0"/>
              <a:t>Artisanale</a:t>
            </a:r>
            <a:r>
              <a:rPr lang="fr-FR" sz="2400" dirty="0"/>
              <a:t/>
            </a:r>
            <a:br>
              <a:rPr lang="fr-FR" sz="2400" dirty="0"/>
            </a:br>
            <a:endParaRPr lang="fr-FR" sz="2400" dirty="0"/>
          </a:p>
        </p:txBody>
      </p:sp>
      <p:sp>
        <p:nvSpPr>
          <p:cNvPr id="3" name="Espace réservé du contenu 2"/>
          <p:cNvSpPr>
            <a:spLocks noGrp="1"/>
          </p:cNvSpPr>
          <p:nvPr>
            <p:ph idx="1"/>
          </p:nvPr>
        </p:nvSpPr>
        <p:spPr>
          <a:xfrm>
            <a:off x="457200" y="620688"/>
            <a:ext cx="8229600" cy="5505475"/>
          </a:xfrm>
        </p:spPr>
        <p:txBody>
          <a:bodyPr>
            <a:normAutofit fontScale="62500" lnSpcReduction="20000"/>
          </a:bodyPr>
          <a:lstStyle/>
          <a:p>
            <a:pPr fontAlgn="base"/>
            <a:r>
              <a:rPr lang="fr-FR" dirty="0"/>
              <a:t>La Pêche Artisanale est un secteur vital de l’économie dans les localités membres du CLPA. La majorité de la population s’active dans les métiers de Pêche Artisanale. Les professionnels  de la Pêche Artisanale ont un rôle important dans le fonctionnement du CLPA. Ils maîtrisent mieux que quiconque les réalités de la Pêche Artisanale. </a:t>
            </a:r>
          </a:p>
          <a:p>
            <a:pPr fontAlgn="base"/>
            <a:r>
              <a:rPr lang="fr-FR" dirty="0"/>
              <a:t>A ce titre,  ils doivent : </a:t>
            </a:r>
          </a:p>
          <a:p>
            <a:pPr fontAlgn="base"/>
            <a:r>
              <a:rPr lang="fr-FR" dirty="0"/>
              <a:t>défendre et valoriser les métiers de Pêche Artisanale ;</a:t>
            </a:r>
          </a:p>
          <a:p>
            <a:pPr fontAlgn="base"/>
            <a:r>
              <a:rPr lang="fr-FR" dirty="0"/>
              <a:t>respecter et faire respecter les règles de fonctionnement du CLPA ;</a:t>
            </a:r>
          </a:p>
          <a:p>
            <a:pPr fontAlgn="base"/>
            <a:r>
              <a:rPr lang="fr-FR" dirty="0"/>
              <a:t>renforcer la communication et prévenir les conflits ;</a:t>
            </a:r>
          </a:p>
          <a:p>
            <a:pPr fontAlgn="base"/>
            <a:r>
              <a:rPr lang="fr-FR" dirty="0"/>
              <a:t>préserver les relations d’interdépendance entre les catégories socioprofessionnelles ;</a:t>
            </a:r>
          </a:p>
          <a:p>
            <a:pPr fontAlgn="base"/>
            <a:r>
              <a:rPr lang="fr-FR" dirty="0"/>
              <a:t>participer activement au processus décisionnel au sein du CLPA et respecter les décisions prises ;</a:t>
            </a:r>
          </a:p>
          <a:p>
            <a:pPr fontAlgn="base"/>
            <a:r>
              <a:rPr lang="fr-FR" dirty="0"/>
              <a:t>prendre des initiatives appropriées pour la protection de l’environnement et du cadre de vie ; </a:t>
            </a:r>
          </a:p>
          <a:p>
            <a:pPr fontAlgn="base"/>
            <a:r>
              <a:rPr lang="fr-FR" dirty="0"/>
              <a:t>participer activement à la conservation de la ressource, à la promotion de la pêche responsable et durable et à la gestion de la qualité et de l’hygiène des produits halieutiques ;</a:t>
            </a:r>
          </a:p>
          <a:p>
            <a:pPr fontAlgn="base"/>
            <a:r>
              <a:rPr lang="fr-FR" dirty="0"/>
              <a:t>s’impliquer dans la promotion d’une sécurité sociale pour tous.</a:t>
            </a:r>
          </a:p>
          <a:p>
            <a:endParaRPr lang="fr-FR" dirty="0"/>
          </a:p>
        </p:txBody>
      </p:sp>
    </p:spTree>
    <p:extLst>
      <p:ext uri="{BB962C8B-B14F-4D97-AF65-F5344CB8AC3E}">
        <p14:creationId xmlns:p14="http://schemas.microsoft.com/office/powerpoint/2010/main" val="14192659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648072"/>
          </a:xfrm>
        </p:spPr>
        <p:txBody>
          <a:bodyPr>
            <a:normAutofit fontScale="90000"/>
          </a:bodyPr>
          <a:lstStyle/>
          <a:p>
            <a:r>
              <a:rPr lang="fr-FR" dirty="0"/>
              <a:t> </a:t>
            </a:r>
            <a:r>
              <a:rPr lang="fr-FR" sz="2700" b="1" dirty="0"/>
              <a:t>Rôle des </a:t>
            </a:r>
            <a:r>
              <a:rPr lang="fr-FR" sz="2700" b="1" dirty="0" smtClean="0"/>
              <a:t>organes </a:t>
            </a:r>
            <a:r>
              <a:rPr lang="fr-FR" sz="2700" b="1" u="sng" dirty="0" smtClean="0"/>
              <a:t>Collège</a:t>
            </a:r>
            <a:endParaRPr lang="fr-FR" sz="2700" dirty="0"/>
          </a:p>
        </p:txBody>
      </p:sp>
      <p:sp>
        <p:nvSpPr>
          <p:cNvPr id="3" name="Espace réservé du contenu 2"/>
          <p:cNvSpPr>
            <a:spLocks noGrp="1"/>
          </p:cNvSpPr>
          <p:nvPr>
            <p:ph idx="1"/>
          </p:nvPr>
        </p:nvSpPr>
        <p:spPr>
          <a:xfrm>
            <a:off x="457200" y="764704"/>
            <a:ext cx="8229600" cy="5361459"/>
          </a:xfrm>
        </p:spPr>
        <p:txBody>
          <a:bodyPr>
            <a:normAutofit fontScale="70000" lnSpcReduction="20000"/>
          </a:bodyPr>
          <a:lstStyle/>
          <a:p>
            <a:pPr lvl="0" fontAlgn="base"/>
            <a:r>
              <a:rPr lang="fr-FR" dirty="0"/>
              <a:t>Choisir les représentants du collège ;</a:t>
            </a:r>
          </a:p>
          <a:p>
            <a:pPr lvl="0" fontAlgn="base"/>
            <a:r>
              <a:rPr lang="fr-FR" dirty="0"/>
              <a:t>Se prononcer sur le mandat du représentant, renouveler ou mettre fin au mandat des représentants ;</a:t>
            </a:r>
          </a:p>
          <a:p>
            <a:pPr lvl="0" fontAlgn="base"/>
            <a:r>
              <a:rPr lang="fr-FR" dirty="0"/>
              <a:t>Identifier les besoins du collège et donner des orientations pour les actions à mener au sein du CLPA ;</a:t>
            </a:r>
          </a:p>
          <a:p>
            <a:pPr lvl="0" fontAlgn="base"/>
            <a:r>
              <a:rPr lang="fr-FR" dirty="0"/>
              <a:t>Participer à l’élaboration du règlement intérieur du CLPA et veiller à son application ;</a:t>
            </a:r>
          </a:p>
          <a:p>
            <a:pPr lvl="0" fontAlgn="base"/>
            <a:r>
              <a:rPr lang="fr-FR" dirty="0"/>
              <a:t>Respecter et faire respecter les décisions prises au sein du CLPA ;</a:t>
            </a:r>
          </a:p>
          <a:p>
            <a:pPr lvl="0" fontAlgn="base"/>
            <a:r>
              <a:rPr lang="fr-FR" dirty="0"/>
              <a:t>Faire le bilan des activités du collège ;</a:t>
            </a:r>
          </a:p>
          <a:p>
            <a:pPr lvl="0" fontAlgn="base"/>
            <a:r>
              <a:rPr lang="fr-FR" dirty="0"/>
              <a:t>Instaurer la concertation et les échanges avec les autres collèges ;</a:t>
            </a:r>
          </a:p>
          <a:p>
            <a:pPr lvl="0" fontAlgn="base"/>
            <a:r>
              <a:rPr lang="fr-FR" dirty="0"/>
              <a:t>Se concerter et donner des avis sur les points à l’ordre du jour des réunions de l’ICC ;</a:t>
            </a:r>
          </a:p>
          <a:p>
            <a:pPr lvl="0" fontAlgn="base"/>
            <a:r>
              <a:rPr lang="fr-FR" dirty="0"/>
              <a:t>Susciter la réflexion sur les problèmes d’exploitation durable des ressources halieutiques;</a:t>
            </a:r>
          </a:p>
          <a:p>
            <a:pPr lvl="0" fontAlgn="base"/>
            <a:r>
              <a:rPr lang="fr-FR" dirty="0"/>
              <a:t>Elaborer et appliquer le règlement intérieur du collège. </a:t>
            </a:r>
          </a:p>
          <a:p>
            <a:pPr marL="0" indent="0">
              <a:buNone/>
            </a:pPr>
            <a:endParaRPr lang="fr-FR" dirty="0"/>
          </a:p>
        </p:txBody>
      </p:sp>
    </p:spTree>
    <p:extLst>
      <p:ext uri="{BB962C8B-B14F-4D97-AF65-F5344CB8AC3E}">
        <p14:creationId xmlns:p14="http://schemas.microsoft.com/office/powerpoint/2010/main" val="24493937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504056"/>
          </a:xfrm>
        </p:spPr>
        <p:txBody>
          <a:bodyPr>
            <a:normAutofit fontScale="90000"/>
          </a:bodyPr>
          <a:lstStyle/>
          <a:p>
            <a:r>
              <a:rPr lang="fr-FR" sz="2400" b="1" dirty="0"/>
              <a:t>Administration </a:t>
            </a:r>
            <a:r>
              <a:rPr lang="fr-FR" sz="2400" dirty="0"/>
              <a:t/>
            </a:r>
            <a:br>
              <a:rPr lang="fr-FR" sz="2400" dirty="0"/>
            </a:br>
            <a:endParaRPr lang="fr-FR" sz="2400" dirty="0"/>
          </a:p>
        </p:txBody>
      </p:sp>
      <p:sp>
        <p:nvSpPr>
          <p:cNvPr id="3" name="Espace réservé du contenu 2"/>
          <p:cNvSpPr>
            <a:spLocks noGrp="1"/>
          </p:cNvSpPr>
          <p:nvPr>
            <p:ph idx="1"/>
          </p:nvPr>
        </p:nvSpPr>
        <p:spPr>
          <a:xfrm>
            <a:off x="107504" y="404664"/>
            <a:ext cx="8856984" cy="5721499"/>
          </a:xfrm>
        </p:spPr>
        <p:txBody>
          <a:bodyPr>
            <a:normAutofit fontScale="85000" lnSpcReduction="20000"/>
          </a:bodyPr>
          <a:lstStyle/>
          <a:p>
            <a:pPr fontAlgn="base"/>
            <a:r>
              <a:rPr lang="fr-FR" dirty="0"/>
              <a:t>Le collège de l’administration est  partenaire, et personne-ressource pour l’ensemble des autres collèges membres du CLPA.  </a:t>
            </a:r>
          </a:p>
          <a:p>
            <a:pPr fontAlgn="base"/>
            <a:r>
              <a:rPr lang="fr-FR" dirty="0"/>
              <a:t>A ce titre, il joue plusieurs rôles : </a:t>
            </a:r>
          </a:p>
          <a:p>
            <a:pPr fontAlgn="base"/>
            <a:r>
              <a:rPr lang="fr-FR" b="1" dirty="0"/>
              <a:t>un rôle arbitre</a:t>
            </a:r>
            <a:r>
              <a:rPr lang="fr-FR" dirty="0"/>
              <a:t> qui lui confère les prérogatives suivantes :</a:t>
            </a:r>
          </a:p>
          <a:p>
            <a:pPr fontAlgn="base"/>
            <a:r>
              <a:rPr lang="fr-FR" dirty="0"/>
              <a:t>instaurer le dialogue et la concertation entre les différent(e)s acteurs (actrices) ; </a:t>
            </a:r>
          </a:p>
          <a:p>
            <a:pPr fontAlgn="base"/>
            <a:r>
              <a:rPr lang="fr-FR" dirty="0"/>
              <a:t>appliquer les textes et règlements pour l’intérêt général ;</a:t>
            </a:r>
          </a:p>
          <a:p>
            <a:pPr fontAlgn="base"/>
            <a:r>
              <a:rPr lang="fr-FR" dirty="0"/>
              <a:t>faire respecter les décisions prises au sein du CLPA ;</a:t>
            </a:r>
          </a:p>
          <a:p>
            <a:pPr fontAlgn="base"/>
            <a:r>
              <a:rPr lang="fr-FR" dirty="0"/>
              <a:t>faire respecter le règlement intérieur du CLPA.</a:t>
            </a:r>
          </a:p>
          <a:p>
            <a:pPr fontAlgn="base"/>
            <a:r>
              <a:rPr lang="fr-FR" b="1" dirty="0"/>
              <a:t>un rôle de conseiller</a:t>
            </a:r>
            <a:r>
              <a:rPr lang="fr-FR" dirty="0"/>
              <a:t> pour :</a:t>
            </a:r>
          </a:p>
          <a:p>
            <a:pPr fontAlgn="base"/>
            <a:r>
              <a:rPr lang="fr-FR" dirty="0"/>
              <a:t>la bonne application du code de la pêche ;</a:t>
            </a:r>
          </a:p>
          <a:p>
            <a:pPr fontAlgn="base"/>
            <a:r>
              <a:rPr lang="fr-FR" dirty="0"/>
              <a:t>l’appui/accompagnement aux professionnels et aux activités de Pêche Artisanale.</a:t>
            </a:r>
          </a:p>
          <a:p>
            <a:endParaRPr lang="fr-FR" dirty="0"/>
          </a:p>
        </p:txBody>
      </p:sp>
    </p:spTree>
    <p:extLst>
      <p:ext uri="{BB962C8B-B14F-4D97-AF65-F5344CB8AC3E}">
        <p14:creationId xmlns:p14="http://schemas.microsoft.com/office/powerpoint/2010/main" val="30675048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648072"/>
          </a:xfrm>
        </p:spPr>
        <p:txBody>
          <a:bodyPr>
            <a:normAutofit fontScale="90000"/>
          </a:bodyPr>
          <a:lstStyle/>
          <a:p>
            <a:r>
              <a:rPr lang="fr-FR" dirty="0"/>
              <a:t> </a:t>
            </a:r>
            <a:r>
              <a:rPr lang="fr-FR" sz="2400" b="1" dirty="0"/>
              <a:t>Modalités de choix</a:t>
            </a:r>
            <a:endParaRPr lang="fr-FR" sz="2400" dirty="0"/>
          </a:p>
        </p:txBody>
      </p:sp>
      <p:sp>
        <p:nvSpPr>
          <p:cNvPr id="3" name="Espace réservé du contenu 2"/>
          <p:cNvSpPr>
            <a:spLocks noGrp="1"/>
          </p:cNvSpPr>
          <p:nvPr>
            <p:ph idx="1"/>
          </p:nvPr>
        </p:nvSpPr>
        <p:spPr>
          <a:xfrm>
            <a:off x="179512" y="620688"/>
            <a:ext cx="8784976" cy="5505475"/>
          </a:xfrm>
        </p:spPr>
        <p:txBody>
          <a:bodyPr>
            <a:normAutofit fontScale="70000" lnSpcReduction="20000"/>
          </a:bodyPr>
          <a:lstStyle/>
          <a:p>
            <a:r>
              <a:rPr lang="fr-FR" dirty="0"/>
              <a:t>A l’exception des représentants de l’administration, des sages et notables et des collectivités locales, les autres représentants sont choisis par les membres de leurs collèges respectifs sur la base des modalités suivantes : </a:t>
            </a:r>
          </a:p>
          <a:p>
            <a:r>
              <a:rPr lang="fr-FR" dirty="0"/>
              <a:t>Convoquer une Assemblée Générale du collège ;</a:t>
            </a:r>
          </a:p>
          <a:p>
            <a:r>
              <a:rPr lang="fr-FR" dirty="0"/>
              <a:t>Présenter les rôles et missions liés au poste de représentant de collège ;</a:t>
            </a:r>
          </a:p>
          <a:p>
            <a:r>
              <a:rPr lang="fr-FR" dirty="0"/>
              <a:t>Préciser les critères et les conditions à remplir pour occuper le poste ; </a:t>
            </a:r>
          </a:p>
          <a:p>
            <a:r>
              <a:rPr lang="fr-FR" dirty="0"/>
              <a:t>S’assurer que les critères ont été bien compris ;</a:t>
            </a:r>
          </a:p>
          <a:p>
            <a:r>
              <a:rPr lang="fr-FR" dirty="0"/>
              <a:t>Recenser les candidats au poste ;</a:t>
            </a:r>
          </a:p>
          <a:p>
            <a:r>
              <a:rPr lang="fr-FR" dirty="0"/>
              <a:t>Demander aux candidats de se présenter (prénom, nom, expériences et connaissance du poste) ;</a:t>
            </a:r>
          </a:p>
          <a:p>
            <a:r>
              <a:rPr lang="fr-FR" dirty="0"/>
              <a:t>Procéder aux votes en l’absence de consensus ;</a:t>
            </a:r>
          </a:p>
          <a:p>
            <a:r>
              <a:rPr lang="fr-FR" dirty="0"/>
              <a:t>Choisir un membre volontaire (qui accepte le bénévolat) et capable d’exercer son rôle ;</a:t>
            </a:r>
          </a:p>
          <a:p>
            <a:r>
              <a:rPr lang="fr-FR" dirty="0"/>
              <a:t>Installer le (la) responsable élu(e) dans ses fonctions </a:t>
            </a:r>
          </a:p>
          <a:p>
            <a:r>
              <a:rPr lang="fr-FR" dirty="0"/>
              <a:t>En cas de vote, le représentant est élu par bulletin secret. Nul ne peut se faire représenter à ce vote. </a:t>
            </a:r>
          </a:p>
          <a:p>
            <a:endParaRPr lang="fr-FR" dirty="0"/>
          </a:p>
        </p:txBody>
      </p:sp>
    </p:spTree>
    <p:extLst>
      <p:ext uri="{BB962C8B-B14F-4D97-AF65-F5344CB8AC3E}">
        <p14:creationId xmlns:p14="http://schemas.microsoft.com/office/powerpoint/2010/main" val="11739750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648072"/>
          </a:xfrm>
        </p:spPr>
        <p:txBody>
          <a:bodyPr>
            <a:normAutofit fontScale="90000"/>
          </a:bodyPr>
          <a:lstStyle/>
          <a:p>
            <a:r>
              <a:rPr lang="fr-FR" sz="2700" b="1" dirty="0" smtClean="0"/>
              <a:t/>
            </a:r>
            <a:br>
              <a:rPr lang="fr-FR" sz="2700" b="1" dirty="0" smtClean="0"/>
            </a:br>
            <a:r>
              <a:rPr lang="fr-FR" sz="2700" b="1" dirty="0" smtClean="0"/>
              <a:t>CADRE </a:t>
            </a:r>
            <a:r>
              <a:rPr lang="fr-FR" sz="2700" b="1" dirty="0"/>
              <a:t>JURIDIQUE</a:t>
            </a:r>
            <a:r>
              <a:rPr lang="fr-FR" dirty="0"/>
              <a:t/>
            </a:r>
            <a:br>
              <a:rPr lang="fr-FR" dirty="0"/>
            </a:br>
            <a:endParaRPr lang="fr-FR" dirty="0"/>
          </a:p>
        </p:txBody>
      </p:sp>
      <p:sp>
        <p:nvSpPr>
          <p:cNvPr id="3" name="Espace réservé du contenu 2"/>
          <p:cNvSpPr>
            <a:spLocks noGrp="1"/>
          </p:cNvSpPr>
          <p:nvPr>
            <p:ph idx="1"/>
          </p:nvPr>
        </p:nvSpPr>
        <p:spPr>
          <a:xfrm>
            <a:off x="251520" y="620688"/>
            <a:ext cx="8712968" cy="5505475"/>
          </a:xfrm>
        </p:spPr>
        <p:txBody>
          <a:bodyPr>
            <a:normAutofit fontScale="77500" lnSpcReduction="20000"/>
          </a:bodyPr>
          <a:lstStyle/>
          <a:p>
            <a:r>
              <a:rPr lang="fr-FR" dirty="0"/>
              <a:t>Le CLPA est une organisation professionnelle juridiquement reconnue par les textes suivants :</a:t>
            </a:r>
          </a:p>
          <a:p>
            <a:r>
              <a:rPr lang="fr-FR" dirty="0"/>
              <a:t>la loi N° 98/32 du 14 Avril 1998 portant code la pêche maritime notamment en son article 12 ;</a:t>
            </a:r>
          </a:p>
          <a:p>
            <a:r>
              <a:rPr lang="fr-FR" dirty="0"/>
              <a:t>le décret N° 498/98 du 10 Juin 1998 en ses articles 7, 8, 9 et10 portant application de la loi sus citée </a:t>
            </a:r>
          </a:p>
          <a:p>
            <a:r>
              <a:rPr lang="fr-FR" dirty="0"/>
              <a:t>Un arrêté ministériel portant création et fonctionnement du CLPA;</a:t>
            </a:r>
          </a:p>
          <a:p>
            <a:r>
              <a:rPr lang="fr-FR" dirty="0"/>
              <a:t>Un arrêté ministériel portant création de comités de gestions départementaux du fonds d’appui au fonctionnement des CLPA ;  </a:t>
            </a:r>
          </a:p>
          <a:p>
            <a:r>
              <a:rPr lang="fr-FR" dirty="0"/>
              <a:t>Un arrêté inter – ministériel portant création du fonds d’appui au fonctionnement des CLPA ; </a:t>
            </a:r>
          </a:p>
          <a:p>
            <a:r>
              <a:rPr lang="fr-FR" dirty="0"/>
              <a:t>Des arrêtés des autorités administratives territoriales instaurant le règlement intérieur et désignant les membres ;</a:t>
            </a:r>
          </a:p>
          <a:p>
            <a:endParaRPr lang="fr-FR" dirty="0"/>
          </a:p>
        </p:txBody>
      </p:sp>
    </p:spTree>
    <p:extLst>
      <p:ext uri="{BB962C8B-B14F-4D97-AF65-F5344CB8AC3E}">
        <p14:creationId xmlns:p14="http://schemas.microsoft.com/office/powerpoint/2010/main" val="29124353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 </a:t>
            </a:r>
            <a:r>
              <a:rPr lang="fr-FR" sz="2400" dirty="0"/>
              <a:t>Modifié par </a:t>
            </a:r>
            <a:r>
              <a:rPr lang="fr-FR" dirty="0"/>
              <a:t>	</a:t>
            </a:r>
            <a:endParaRPr lang="fr-FR" dirty="0"/>
          </a:p>
        </p:txBody>
      </p:sp>
      <p:sp>
        <p:nvSpPr>
          <p:cNvPr id="3" name="Espace réservé du contenu 2"/>
          <p:cNvSpPr>
            <a:spLocks noGrp="1"/>
          </p:cNvSpPr>
          <p:nvPr>
            <p:ph idx="1"/>
          </p:nvPr>
        </p:nvSpPr>
        <p:spPr/>
        <p:txBody>
          <a:bodyPr/>
          <a:lstStyle/>
          <a:p>
            <a:pPr eaLnBrk="0" hangingPunct="0"/>
            <a:r>
              <a:rPr lang="fr-FR" dirty="0"/>
              <a:t>La loi N° 2015/18 du 13 juillet 2015 portant code la pêche maritime notamment en son article 23 ;</a:t>
            </a:r>
          </a:p>
          <a:p>
            <a:pPr eaLnBrk="0" hangingPunct="0"/>
            <a:r>
              <a:rPr lang="fr-FR" dirty="0"/>
              <a:t>Décret N° 2016/1804 du 22 novembre 2016 en ses articles 5, 6, 7 et 8 portant application de la loi sus citée;</a:t>
            </a:r>
          </a:p>
          <a:p>
            <a:r>
              <a:rPr lang="fr-FR" dirty="0"/>
              <a:t> </a:t>
            </a:r>
          </a:p>
          <a:p>
            <a:endParaRPr lang="fr-FR" dirty="0"/>
          </a:p>
        </p:txBody>
      </p:sp>
    </p:spTree>
    <p:extLst>
      <p:ext uri="{BB962C8B-B14F-4D97-AF65-F5344CB8AC3E}">
        <p14:creationId xmlns:p14="http://schemas.microsoft.com/office/powerpoint/2010/main" val="5252038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1008112"/>
          </a:xfrm>
        </p:spPr>
        <p:txBody>
          <a:bodyPr>
            <a:normAutofit/>
          </a:bodyPr>
          <a:lstStyle/>
          <a:p>
            <a:r>
              <a:rPr lang="fr-FR" sz="2400" b="1" dirty="0"/>
              <a:t>HISTORIQUE</a:t>
            </a:r>
            <a:r>
              <a:rPr lang="fr-FR" sz="2400" dirty="0"/>
              <a:t/>
            </a:r>
            <a:br>
              <a:rPr lang="fr-FR" sz="2400" dirty="0"/>
            </a:br>
            <a:endParaRPr lang="fr-FR" sz="2400" dirty="0"/>
          </a:p>
        </p:txBody>
      </p:sp>
      <p:sp>
        <p:nvSpPr>
          <p:cNvPr id="3" name="Espace réservé du contenu 2"/>
          <p:cNvSpPr>
            <a:spLocks noGrp="1"/>
          </p:cNvSpPr>
          <p:nvPr>
            <p:ph idx="1"/>
          </p:nvPr>
        </p:nvSpPr>
        <p:spPr>
          <a:xfrm>
            <a:off x="457200" y="764704"/>
            <a:ext cx="8229600" cy="5361459"/>
          </a:xfrm>
        </p:spPr>
        <p:txBody>
          <a:bodyPr/>
          <a:lstStyle/>
          <a:p>
            <a:pPr fontAlgn="base"/>
            <a:r>
              <a:rPr lang="fr-FR" dirty="0"/>
              <a:t>2004 programmes de lancement des CLPA Pilotes</a:t>
            </a:r>
          </a:p>
          <a:p>
            <a:pPr fontAlgn="base"/>
            <a:r>
              <a:rPr lang="fr-FR" dirty="0"/>
              <a:t>Validation des bordereaux d’enquête par le comité de pilotage;</a:t>
            </a:r>
          </a:p>
          <a:p>
            <a:pPr fontAlgn="base"/>
            <a:r>
              <a:rPr lang="fr-FR" dirty="0"/>
              <a:t>2005 démarrages des enquêtes;</a:t>
            </a:r>
          </a:p>
          <a:p>
            <a:pPr fontAlgn="base"/>
            <a:r>
              <a:rPr lang="fr-FR" dirty="0"/>
              <a:t>2006 Structuration du CLPA de Joal-Fadiouth</a:t>
            </a:r>
          </a:p>
          <a:p>
            <a:pPr marL="0" indent="0">
              <a:buNone/>
            </a:pPr>
            <a:endParaRPr lang="fr-FR" dirty="0"/>
          </a:p>
        </p:txBody>
      </p:sp>
    </p:spTree>
    <p:extLst>
      <p:ext uri="{BB962C8B-B14F-4D97-AF65-F5344CB8AC3E}">
        <p14:creationId xmlns:p14="http://schemas.microsoft.com/office/powerpoint/2010/main" val="12197691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 représentant doit être </a:t>
            </a:r>
            <a:endParaRPr lang="fr-FR" dirty="0"/>
          </a:p>
        </p:txBody>
      </p:sp>
      <p:sp>
        <p:nvSpPr>
          <p:cNvPr id="3" name="Espace réservé du contenu 2"/>
          <p:cNvSpPr>
            <a:spLocks noGrp="1"/>
          </p:cNvSpPr>
          <p:nvPr>
            <p:ph idx="1"/>
          </p:nvPr>
        </p:nvSpPr>
        <p:spPr/>
        <p:txBody>
          <a:bodyPr>
            <a:normAutofit fontScale="77500" lnSpcReduction="20000"/>
          </a:bodyPr>
          <a:lstStyle/>
          <a:p>
            <a:r>
              <a:rPr lang="fr-FR" sz="2400" dirty="0" smtClean="0"/>
              <a:t>Patient                                        ( mana </a:t>
            </a:r>
            <a:r>
              <a:rPr lang="fr-FR" sz="2400" dirty="0" err="1" smtClean="0"/>
              <a:t>haar</a:t>
            </a:r>
            <a:r>
              <a:rPr lang="fr-FR" sz="2400" dirty="0" smtClean="0"/>
              <a:t>)</a:t>
            </a:r>
          </a:p>
          <a:p>
            <a:r>
              <a:rPr lang="fr-FR" sz="2400" dirty="0" smtClean="0"/>
              <a:t>Honnête et  digne                     ( </a:t>
            </a:r>
            <a:r>
              <a:rPr lang="fr-FR" sz="2400" dirty="0" err="1" smtClean="0"/>
              <a:t>gum</a:t>
            </a:r>
            <a:r>
              <a:rPr lang="fr-FR" sz="2400" dirty="0" smtClean="0"/>
              <a:t> </a:t>
            </a:r>
            <a:r>
              <a:rPr lang="fr-FR" sz="2400" dirty="0" err="1" smtClean="0"/>
              <a:t>bopam</a:t>
            </a:r>
            <a:r>
              <a:rPr lang="fr-FR" sz="2400" dirty="0" smtClean="0"/>
              <a:t>)</a:t>
            </a:r>
          </a:p>
          <a:p>
            <a:r>
              <a:rPr lang="fr-FR" sz="2400" dirty="0" smtClean="0"/>
              <a:t>Franc et sincère                         (  </a:t>
            </a:r>
            <a:r>
              <a:rPr lang="fr-FR" sz="2400" dirty="0" err="1" smtClean="0"/>
              <a:t>deggu</a:t>
            </a:r>
            <a:r>
              <a:rPr lang="fr-FR" sz="2400" dirty="0" smtClean="0"/>
              <a:t> )</a:t>
            </a:r>
          </a:p>
          <a:p>
            <a:r>
              <a:rPr lang="fr-FR" sz="2400" dirty="0" smtClean="0"/>
              <a:t>Disponible                                    (</a:t>
            </a:r>
            <a:r>
              <a:rPr lang="fr-FR" sz="2400" dirty="0" err="1" smtClean="0"/>
              <a:t>am</a:t>
            </a:r>
            <a:r>
              <a:rPr lang="fr-FR" sz="2400" dirty="0" smtClean="0"/>
              <a:t> </a:t>
            </a:r>
            <a:r>
              <a:rPr lang="fr-FR" sz="2400" dirty="0" err="1" smtClean="0"/>
              <a:t>jott</a:t>
            </a:r>
            <a:r>
              <a:rPr lang="fr-FR" sz="2400" dirty="0" smtClean="0"/>
              <a:t>)</a:t>
            </a:r>
          </a:p>
          <a:p>
            <a:r>
              <a:rPr lang="fr-FR" sz="2400" dirty="0" smtClean="0"/>
              <a:t>Engagé, déterminé                     (</a:t>
            </a:r>
            <a:r>
              <a:rPr lang="fr-FR" sz="2400" dirty="0" err="1" smtClean="0"/>
              <a:t>soobu</a:t>
            </a:r>
            <a:r>
              <a:rPr lang="fr-FR" sz="2400" dirty="0" smtClean="0"/>
              <a:t>,  paré)</a:t>
            </a:r>
          </a:p>
          <a:p>
            <a:r>
              <a:rPr lang="fr-FR" sz="2400" dirty="0" smtClean="0"/>
              <a:t>Capable d’écoute                        (</a:t>
            </a:r>
            <a:r>
              <a:rPr lang="fr-FR" sz="2400" dirty="0" err="1" smtClean="0"/>
              <a:t>am</a:t>
            </a:r>
            <a:r>
              <a:rPr lang="fr-FR" sz="2400" dirty="0" smtClean="0"/>
              <a:t> </a:t>
            </a:r>
            <a:r>
              <a:rPr lang="fr-FR" sz="2400" dirty="0" err="1" smtClean="0"/>
              <a:t>deeg-deeg</a:t>
            </a:r>
            <a:r>
              <a:rPr lang="fr-FR" sz="2400" dirty="0" smtClean="0"/>
              <a:t>)</a:t>
            </a:r>
          </a:p>
          <a:p>
            <a:r>
              <a:rPr lang="fr-FR" sz="2400" dirty="0" smtClean="0"/>
              <a:t>Impartial                                       ( do jingue)</a:t>
            </a:r>
          </a:p>
          <a:p>
            <a:r>
              <a:rPr lang="fr-FR" sz="2400" dirty="0" smtClean="0"/>
              <a:t>Rigoureux                                     (  </a:t>
            </a:r>
            <a:r>
              <a:rPr lang="fr-FR" sz="2400" dirty="0" err="1" smtClean="0"/>
              <a:t>am</a:t>
            </a:r>
            <a:r>
              <a:rPr lang="fr-FR" sz="2400" dirty="0" smtClean="0"/>
              <a:t> </a:t>
            </a:r>
            <a:r>
              <a:rPr lang="fr-FR" sz="2400" dirty="0" err="1" smtClean="0"/>
              <a:t>hadar</a:t>
            </a:r>
            <a:r>
              <a:rPr lang="fr-FR" sz="2400" dirty="0" smtClean="0"/>
              <a:t>)</a:t>
            </a:r>
          </a:p>
          <a:p>
            <a:r>
              <a:rPr lang="fr-FR" sz="2400" dirty="0" smtClean="0"/>
              <a:t>Persévérant, infatigable             ( du </a:t>
            </a:r>
            <a:r>
              <a:rPr lang="fr-FR" sz="2400" dirty="0" err="1" smtClean="0"/>
              <a:t>haddi</a:t>
            </a:r>
            <a:r>
              <a:rPr lang="fr-FR" sz="2400" smtClean="0"/>
              <a:t>, </a:t>
            </a:r>
            <a:r>
              <a:rPr lang="fr-FR" sz="2400" dirty="0" smtClean="0"/>
              <a:t>du </a:t>
            </a:r>
            <a:r>
              <a:rPr lang="fr-FR" sz="2400" dirty="0" err="1" smtClean="0"/>
              <a:t>tayyi</a:t>
            </a:r>
            <a:r>
              <a:rPr lang="fr-FR" sz="2400" dirty="0" smtClean="0"/>
              <a:t>)</a:t>
            </a:r>
          </a:p>
          <a:p>
            <a:r>
              <a:rPr lang="fr-FR" sz="2400" dirty="0" smtClean="0"/>
              <a:t>Ouvert                                            (</a:t>
            </a:r>
            <a:r>
              <a:rPr lang="fr-FR" sz="2400" dirty="0" err="1" smtClean="0"/>
              <a:t>ubeeku</a:t>
            </a:r>
            <a:r>
              <a:rPr lang="fr-FR" sz="2400" dirty="0" smtClean="0"/>
              <a:t>)</a:t>
            </a:r>
          </a:p>
          <a:p>
            <a:r>
              <a:rPr lang="fr-FR" sz="2400" dirty="0" smtClean="0"/>
              <a:t>Tolérant                                          (mana </a:t>
            </a:r>
            <a:r>
              <a:rPr lang="fr-FR" sz="2400" dirty="0" err="1" smtClean="0"/>
              <a:t>jegalé</a:t>
            </a:r>
            <a:r>
              <a:rPr lang="fr-FR" sz="2400" dirty="0" smtClean="0"/>
              <a:t>)</a:t>
            </a:r>
          </a:p>
          <a:p>
            <a:r>
              <a:rPr lang="fr-FR" sz="2400" dirty="0" smtClean="0"/>
              <a:t>Sérieux                                            (</a:t>
            </a:r>
            <a:r>
              <a:rPr lang="fr-FR" sz="2400" dirty="0" err="1" smtClean="0"/>
              <a:t>farlu</a:t>
            </a:r>
            <a:r>
              <a:rPr lang="fr-FR" sz="2400" dirty="0" smtClean="0"/>
              <a:t>)</a:t>
            </a:r>
          </a:p>
          <a:p>
            <a:r>
              <a:rPr lang="fr-FR" sz="2400" dirty="0" smtClean="0"/>
              <a:t>Humble                                           ( </a:t>
            </a:r>
            <a:r>
              <a:rPr lang="fr-FR" sz="2400" dirty="0" err="1" smtClean="0"/>
              <a:t>yéwéne</a:t>
            </a:r>
            <a:r>
              <a:rPr lang="fr-FR" sz="2400" dirty="0" smtClean="0"/>
              <a:t>)</a:t>
            </a:r>
          </a:p>
          <a:p>
            <a:r>
              <a:rPr lang="fr-FR" sz="2400" dirty="0" smtClean="0"/>
              <a:t>Conciliant et rassembleur           ( mana </a:t>
            </a:r>
            <a:r>
              <a:rPr lang="fr-FR" sz="2400" dirty="0" err="1" smtClean="0"/>
              <a:t>jubalé</a:t>
            </a:r>
            <a:r>
              <a:rPr lang="fr-FR" sz="2400" dirty="0" smtClean="0"/>
              <a:t>, mana </a:t>
            </a:r>
            <a:r>
              <a:rPr lang="fr-FR" sz="2400" dirty="0" err="1" smtClean="0"/>
              <a:t>dajalé</a:t>
            </a:r>
            <a:r>
              <a:rPr lang="fr-FR" sz="2400" dirty="0" smtClean="0"/>
              <a:t>)</a:t>
            </a:r>
          </a:p>
          <a:p>
            <a:r>
              <a:rPr lang="fr-FR" sz="2400" dirty="0" smtClean="0"/>
              <a:t>Pédagogue                                      (</a:t>
            </a:r>
            <a:r>
              <a:rPr lang="fr-FR" sz="2400" dirty="0" err="1" smtClean="0"/>
              <a:t>fassaha</a:t>
            </a:r>
            <a:r>
              <a:rPr lang="fr-FR" sz="2400" dirty="0" smtClean="0"/>
              <a:t>)</a:t>
            </a:r>
          </a:p>
          <a:p>
            <a:endParaRPr lang="fr-FR" sz="1600" dirty="0" smtClean="0"/>
          </a:p>
        </p:txBody>
      </p:sp>
    </p:spTree>
    <p:extLst>
      <p:ext uri="{BB962C8B-B14F-4D97-AF65-F5344CB8AC3E}">
        <p14:creationId xmlns:p14="http://schemas.microsoft.com/office/powerpoint/2010/main" val="362057493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936104"/>
          </a:xfrm>
        </p:spPr>
        <p:txBody>
          <a:bodyPr>
            <a:normAutofit/>
          </a:bodyPr>
          <a:lstStyle/>
          <a:p>
            <a:r>
              <a:rPr lang="fr-FR" sz="2400" b="1" dirty="0"/>
              <a:t>PROCESSUS DE MISE EN PLACE</a:t>
            </a:r>
            <a:r>
              <a:rPr lang="fr-FR" sz="2400" dirty="0"/>
              <a:t/>
            </a:r>
            <a:br>
              <a:rPr lang="fr-FR" sz="2400" dirty="0"/>
            </a:br>
            <a:endParaRPr lang="fr-FR" sz="2400" dirty="0"/>
          </a:p>
        </p:txBody>
      </p:sp>
      <p:sp>
        <p:nvSpPr>
          <p:cNvPr id="3" name="Espace réservé du contenu 2"/>
          <p:cNvSpPr>
            <a:spLocks noGrp="1"/>
          </p:cNvSpPr>
          <p:nvPr>
            <p:ph idx="1"/>
          </p:nvPr>
        </p:nvSpPr>
        <p:spPr>
          <a:xfrm>
            <a:off x="457200" y="908720"/>
            <a:ext cx="8229600" cy="5217443"/>
          </a:xfrm>
        </p:spPr>
        <p:txBody>
          <a:bodyPr>
            <a:normAutofit lnSpcReduction="10000"/>
          </a:bodyPr>
          <a:lstStyle/>
          <a:p>
            <a:pPr fontAlgn="base"/>
            <a:r>
              <a:rPr lang="fr-FR" b="1" dirty="0"/>
              <a:t>Première phase</a:t>
            </a:r>
            <a:r>
              <a:rPr lang="fr-FR" dirty="0"/>
              <a:t> : préparation de terrain (rencontres avec les parties prenantes + identification des différents collèges) ;</a:t>
            </a:r>
          </a:p>
          <a:p>
            <a:pPr fontAlgn="base"/>
            <a:r>
              <a:rPr lang="fr-FR" b="1" dirty="0"/>
              <a:t>Deuxième phase</a:t>
            </a:r>
            <a:r>
              <a:rPr lang="fr-FR" dirty="0"/>
              <a:t> : animation des collèges et choix des représentants ;</a:t>
            </a:r>
          </a:p>
          <a:p>
            <a:pPr fontAlgn="base"/>
            <a:r>
              <a:rPr lang="fr-FR" b="1" dirty="0"/>
              <a:t>Troisième phase</a:t>
            </a:r>
            <a:r>
              <a:rPr lang="fr-FR" dirty="0"/>
              <a:t> : formation des représentants du CLPA</a:t>
            </a:r>
          </a:p>
          <a:p>
            <a:pPr fontAlgn="base"/>
            <a:r>
              <a:rPr lang="fr-FR" b="1" dirty="0"/>
              <a:t>Quatrième phase</a:t>
            </a:r>
            <a:r>
              <a:rPr lang="fr-FR" dirty="0"/>
              <a:t> : installation officielle du CLPA par les autorités administratives concernées.</a:t>
            </a:r>
          </a:p>
          <a:p>
            <a:pPr marL="0" indent="0">
              <a:buNone/>
            </a:pPr>
            <a:endParaRPr lang="fr-FR" dirty="0"/>
          </a:p>
        </p:txBody>
      </p:sp>
    </p:spTree>
    <p:extLst>
      <p:ext uri="{BB962C8B-B14F-4D97-AF65-F5344CB8AC3E}">
        <p14:creationId xmlns:p14="http://schemas.microsoft.com/office/powerpoint/2010/main" val="37891486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720080"/>
          </a:xfrm>
        </p:spPr>
        <p:txBody>
          <a:bodyPr>
            <a:normAutofit fontScale="90000"/>
          </a:bodyPr>
          <a:lstStyle/>
          <a:p>
            <a:r>
              <a:rPr lang="fr-FR" sz="2400" b="1" dirty="0"/>
              <a:t>CONCLUSION</a:t>
            </a:r>
            <a:r>
              <a:rPr lang="fr-FR" sz="2400" dirty="0"/>
              <a:t/>
            </a:r>
            <a:br>
              <a:rPr lang="fr-FR" sz="2400" dirty="0"/>
            </a:br>
            <a:endParaRPr lang="fr-FR" sz="2400" dirty="0"/>
          </a:p>
        </p:txBody>
      </p:sp>
      <p:sp>
        <p:nvSpPr>
          <p:cNvPr id="3" name="Espace réservé du contenu 2"/>
          <p:cNvSpPr>
            <a:spLocks noGrp="1"/>
          </p:cNvSpPr>
          <p:nvPr>
            <p:ph idx="1"/>
          </p:nvPr>
        </p:nvSpPr>
        <p:spPr>
          <a:xfrm>
            <a:off x="457200" y="620688"/>
            <a:ext cx="8229600" cy="5505475"/>
          </a:xfrm>
        </p:spPr>
        <p:txBody>
          <a:bodyPr/>
          <a:lstStyle/>
          <a:p>
            <a:pPr fontAlgn="base"/>
            <a:r>
              <a:rPr lang="fr-FR" dirty="0"/>
              <a:t>Le Conseil est:</a:t>
            </a:r>
          </a:p>
          <a:p>
            <a:pPr fontAlgn="base"/>
            <a:r>
              <a:rPr lang="fr-FR" dirty="0"/>
              <a:t>Une prestation, un savoir-faire;</a:t>
            </a:r>
          </a:p>
          <a:p>
            <a:pPr fontAlgn="base"/>
            <a:r>
              <a:rPr lang="fr-FR" dirty="0"/>
              <a:t>Une relation de confiance, de communication et de consentement mutuel;</a:t>
            </a:r>
          </a:p>
          <a:p>
            <a:pPr fontAlgn="base"/>
            <a:r>
              <a:rPr lang="fr-FR" dirty="0"/>
              <a:t>Un organe de délibération</a:t>
            </a:r>
          </a:p>
          <a:p>
            <a:pPr fontAlgn="base"/>
            <a:r>
              <a:rPr lang="fr-FR" dirty="0"/>
              <a:t>Donc un outil de développement durable des Pêches.</a:t>
            </a:r>
          </a:p>
          <a:p>
            <a:pPr marL="0" indent="0">
              <a:buNone/>
            </a:pPr>
            <a:endParaRPr lang="fr-FR" dirty="0"/>
          </a:p>
        </p:txBody>
      </p:sp>
    </p:spTree>
    <p:extLst>
      <p:ext uri="{BB962C8B-B14F-4D97-AF65-F5344CB8AC3E}">
        <p14:creationId xmlns:p14="http://schemas.microsoft.com/office/powerpoint/2010/main" val="26892160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116632"/>
            <a:ext cx="8229600" cy="792088"/>
          </a:xfrm>
        </p:spPr>
        <p:txBody>
          <a:bodyPr>
            <a:normAutofit fontScale="90000"/>
          </a:bodyPr>
          <a:lstStyle/>
          <a:p>
            <a:r>
              <a:rPr lang="fr-FR" sz="2700" b="1" dirty="0"/>
              <a:t>QUELQUES ASPECTS DE LA PECHE A JOAL-FADIOUTH</a:t>
            </a:r>
            <a:r>
              <a:rPr lang="fr-FR" dirty="0"/>
              <a:t/>
            </a:r>
            <a:br>
              <a:rPr lang="fr-FR" dirty="0"/>
            </a:br>
            <a:endParaRPr lang="fr-FR" dirty="0"/>
          </a:p>
        </p:txBody>
      </p:sp>
      <p:pic>
        <p:nvPicPr>
          <p:cNvPr id="4" name="Espace réservé du contenu 3"/>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47912" y="692695"/>
            <a:ext cx="3992040" cy="5433469"/>
          </a:xfrm>
          <a:prstGeom prst="rect">
            <a:avLst/>
          </a:prstGeom>
          <a:noFill/>
          <a:ln>
            <a:noFill/>
          </a:ln>
          <a:extLst/>
        </p:spPr>
      </p:pic>
      <p:graphicFrame>
        <p:nvGraphicFramePr>
          <p:cNvPr id="5" name="Tableau 4"/>
          <p:cNvGraphicFramePr>
            <a:graphicFrameLocks noGrp="1"/>
          </p:cNvGraphicFramePr>
          <p:nvPr>
            <p:extLst>
              <p:ext uri="{D42A27DB-BD31-4B8C-83A1-F6EECF244321}">
                <p14:modId xmlns:p14="http://schemas.microsoft.com/office/powerpoint/2010/main" val="3440743490"/>
              </p:ext>
            </p:extLst>
          </p:nvPr>
        </p:nvGraphicFramePr>
        <p:xfrm>
          <a:off x="4139952" y="765177"/>
          <a:ext cx="4546848" cy="5360988"/>
        </p:xfrm>
        <a:graphic>
          <a:graphicData uri="http://schemas.openxmlformats.org/drawingml/2006/table">
            <a:tbl>
              <a:tblPr firstRow="1" firstCol="1" bandRow="1"/>
              <a:tblGrid>
                <a:gridCol w="2014160"/>
                <a:gridCol w="2532688"/>
              </a:tblGrid>
              <a:tr h="893567">
                <a:tc>
                  <a:txBody>
                    <a:bodyPr/>
                    <a:lstStyle/>
                    <a:p>
                      <a:pPr algn="r">
                        <a:lnSpc>
                          <a:spcPct val="115000"/>
                        </a:lnSpc>
                        <a:spcAft>
                          <a:spcPts val="1000"/>
                        </a:spcAft>
                        <a:tabLst>
                          <a:tab pos="2374900" algn="l"/>
                        </a:tabLst>
                      </a:pPr>
                      <a:r>
                        <a:rPr lang="fr-FR" sz="1100" b="1">
                          <a:effectLst/>
                          <a:latin typeface="Calibri"/>
                          <a:ea typeface="Calibri"/>
                          <a:cs typeface="Times New Roman"/>
                        </a:rPr>
                        <a:t>PC</a:t>
                      </a:r>
                      <a:endParaRPr lang="fr-FR" sz="1100">
                        <a:effectLst/>
                        <a:latin typeface="Calibri"/>
                        <a:ea typeface="Calibri"/>
                        <a:cs typeface="Times New Roman"/>
                      </a:endParaRPr>
                    </a:p>
                  </a:txBody>
                  <a:tcPr marL="44450" marR="4445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c>
                  <a:txBody>
                    <a:bodyPr/>
                    <a:lstStyle/>
                    <a:p>
                      <a:pPr algn="r">
                        <a:lnSpc>
                          <a:spcPct val="115000"/>
                        </a:lnSpc>
                        <a:spcAft>
                          <a:spcPts val="1000"/>
                        </a:spcAft>
                        <a:tabLst>
                          <a:tab pos="2374900" algn="l"/>
                        </a:tabLst>
                      </a:pPr>
                      <a:r>
                        <a:rPr lang="fr-FR" sz="1100" b="1">
                          <a:effectLst/>
                          <a:latin typeface="Calibri"/>
                          <a:ea typeface="Calibri"/>
                          <a:cs typeface="Times New Roman"/>
                        </a:rPr>
                        <a:t>Parc piroguier</a:t>
                      </a:r>
                      <a:endParaRPr lang="fr-FR" sz="1100">
                        <a:effectLst/>
                        <a:latin typeface="Calibri"/>
                        <a:ea typeface="Calibri"/>
                        <a:cs typeface="Times New Roman"/>
                      </a:endParaRPr>
                    </a:p>
                  </a:txBody>
                  <a:tcPr marL="44450" marR="44450" marT="952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solidFill>
                      <a:srgbClr val="5B9BD5"/>
                    </a:solidFill>
                  </a:tcPr>
                </a:tc>
              </a:tr>
              <a:tr h="517000">
                <a:tc>
                  <a:txBody>
                    <a:bodyPr/>
                    <a:lstStyle/>
                    <a:p>
                      <a:pPr algn="r">
                        <a:lnSpc>
                          <a:spcPct val="115000"/>
                        </a:lnSpc>
                        <a:spcAft>
                          <a:spcPts val="1000"/>
                        </a:spcAft>
                        <a:tabLst>
                          <a:tab pos="2374900" algn="l"/>
                        </a:tabLst>
                      </a:pPr>
                      <a:r>
                        <a:rPr lang="fr-FR" sz="1100" b="1">
                          <a:effectLst/>
                          <a:latin typeface="Calibri"/>
                          <a:ea typeface="Calibri"/>
                          <a:cs typeface="Times New Roman"/>
                        </a:rPr>
                        <a:t>Joal</a:t>
                      </a:r>
                      <a:endParaRPr lang="fr-FR" sz="1100">
                        <a:effectLst/>
                        <a:latin typeface="Calibri"/>
                        <a:ea typeface="Calibri"/>
                        <a:cs typeface="Times New Roman"/>
                      </a:endParaRP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5D6"/>
                    </a:solidFill>
                  </a:tcPr>
                </a:tc>
                <a:tc>
                  <a:txBody>
                    <a:bodyPr/>
                    <a:lstStyle/>
                    <a:p>
                      <a:pPr algn="r">
                        <a:lnSpc>
                          <a:spcPct val="115000"/>
                        </a:lnSpc>
                        <a:spcAft>
                          <a:spcPts val="1000"/>
                        </a:spcAft>
                        <a:tabLst>
                          <a:tab pos="2374900" algn="l"/>
                        </a:tabLst>
                      </a:pPr>
                      <a:r>
                        <a:rPr lang="fr-FR" sz="1100" b="1">
                          <a:effectLst/>
                          <a:latin typeface="Calibri"/>
                          <a:ea typeface="Calibri"/>
                          <a:cs typeface="Times New Roman"/>
                        </a:rPr>
                        <a:t>1418</a:t>
                      </a:r>
                      <a:endParaRPr lang="fr-FR" sz="1100">
                        <a:effectLst/>
                        <a:latin typeface="Calibri"/>
                        <a:ea typeface="Calibri"/>
                        <a:cs typeface="Times New Roman"/>
                      </a:endParaRP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5D6"/>
                    </a:solidFill>
                  </a:tcPr>
                </a:tc>
              </a:tr>
              <a:tr h="517000">
                <a:tc>
                  <a:txBody>
                    <a:bodyPr/>
                    <a:lstStyle/>
                    <a:p>
                      <a:pPr algn="r">
                        <a:lnSpc>
                          <a:spcPct val="115000"/>
                        </a:lnSpc>
                        <a:spcAft>
                          <a:spcPts val="1000"/>
                        </a:spcAft>
                        <a:tabLst>
                          <a:tab pos="2374900" algn="l"/>
                        </a:tabLst>
                      </a:pPr>
                      <a:r>
                        <a:rPr lang="fr-FR" sz="1100">
                          <a:effectLst/>
                          <a:latin typeface="Calibri"/>
                          <a:ea typeface="Calibri"/>
                          <a:cs typeface="Times New Roman"/>
                        </a:rPr>
                        <a:t>Pointe Sarène</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r">
                        <a:lnSpc>
                          <a:spcPct val="115000"/>
                        </a:lnSpc>
                        <a:spcAft>
                          <a:spcPts val="1000"/>
                        </a:spcAft>
                        <a:tabLst>
                          <a:tab pos="2374900" algn="l"/>
                        </a:tabLst>
                      </a:pPr>
                      <a:r>
                        <a:rPr lang="fr-FR" sz="1100">
                          <a:effectLst/>
                          <a:latin typeface="Calibri"/>
                          <a:ea typeface="Calibri"/>
                          <a:cs typeface="Times New Roman"/>
                        </a:rPr>
                        <a:t>695</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r>
              <a:tr h="517000">
                <a:tc>
                  <a:txBody>
                    <a:bodyPr/>
                    <a:lstStyle/>
                    <a:p>
                      <a:pPr algn="r">
                        <a:lnSpc>
                          <a:spcPct val="115000"/>
                        </a:lnSpc>
                        <a:spcAft>
                          <a:spcPts val="1000"/>
                        </a:spcAft>
                        <a:tabLst>
                          <a:tab pos="2374900" algn="l"/>
                        </a:tabLst>
                      </a:pPr>
                      <a:r>
                        <a:rPr lang="fr-FR" sz="1100">
                          <a:effectLst/>
                          <a:latin typeface="Calibri"/>
                          <a:ea typeface="Calibri"/>
                          <a:cs typeface="Times New Roman"/>
                        </a:rPr>
                        <a:t>Mbour</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r">
                        <a:lnSpc>
                          <a:spcPct val="115000"/>
                        </a:lnSpc>
                        <a:spcAft>
                          <a:spcPts val="1000"/>
                        </a:spcAft>
                        <a:tabLst>
                          <a:tab pos="2374900" algn="l"/>
                        </a:tabLst>
                      </a:pPr>
                      <a:r>
                        <a:rPr lang="fr-FR" sz="1100">
                          <a:effectLst/>
                          <a:latin typeface="Calibri"/>
                          <a:ea typeface="Calibri"/>
                          <a:cs typeface="Times New Roman"/>
                        </a:rPr>
                        <a:t>1972</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r>
              <a:tr h="517000">
                <a:tc>
                  <a:txBody>
                    <a:bodyPr/>
                    <a:lstStyle/>
                    <a:p>
                      <a:pPr algn="r">
                        <a:lnSpc>
                          <a:spcPct val="115000"/>
                        </a:lnSpc>
                        <a:spcAft>
                          <a:spcPts val="1000"/>
                        </a:spcAft>
                        <a:tabLst>
                          <a:tab pos="2374900" algn="l"/>
                        </a:tabLst>
                      </a:pPr>
                      <a:r>
                        <a:rPr lang="fr-FR" sz="1100" dirty="0">
                          <a:effectLst/>
                          <a:latin typeface="Calibri"/>
                          <a:ea typeface="Calibri"/>
                          <a:cs typeface="Times New Roman"/>
                        </a:rPr>
                        <a:t>Ngaparou</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r">
                        <a:lnSpc>
                          <a:spcPct val="115000"/>
                        </a:lnSpc>
                        <a:spcAft>
                          <a:spcPts val="1000"/>
                        </a:spcAft>
                        <a:tabLst>
                          <a:tab pos="2374900" algn="l"/>
                        </a:tabLst>
                      </a:pPr>
                      <a:r>
                        <a:rPr lang="fr-FR" sz="1100">
                          <a:effectLst/>
                          <a:latin typeface="Calibri"/>
                          <a:ea typeface="Calibri"/>
                          <a:cs typeface="Times New Roman"/>
                        </a:rPr>
                        <a:t>532</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r>
              <a:tr h="517000">
                <a:tc>
                  <a:txBody>
                    <a:bodyPr/>
                    <a:lstStyle/>
                    <a:p>
                      <a:pPr algn="r">
                        <a:lnSpc>
                          <a:spcPct val="115000"/>
                        </a:lnSpc>
                        <a:spcAft>
                          <a:spcPts val="1000"/>
                        </a:spcAft>
                        <a:tabLst>
                          <a:tab pos="2374900" algn="l"/>
                        </a:tabLst>
                      </a:pPr>
                      <a:r>
                        <a:rPr lang="fr-FR" sz="1100">
                          <a:effectLst/>
                          <a:latin typeface="Calibri"/>
                          <a:ea typeface="Calibri"/>
                          <a:cs typeface="Times New Roman"/>
                        </a:rPr>
                        <a:t>Popenguine</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r">
                        <a:lnSpc>
                          <a:spcPct val="115000"/>
                        </a:lnSpc>
                        <a:spcAft>
                          <a:spcPts val="1000"/>
                        </a:spcAft>
                        <a:tabLst>
                          <a:tab pos="2374900" algn="l"/>
                        </a:tabLst>
                      </a:pPr>
                      <a:r>
                        <a:rPr lang="fr-FR" sz="1100">
                          <a:effectLst/>
                          <a:latin typeface="Calibri"/>
                          <a:ea typeface="Calibri"/>
                          <a:cs typeface="Times New Roman"/>
                        </a:rPr>
                        <a:t>370</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r>
              <a:tr h="517000">
                <a:tc>
                  <a:txBody>
                    <a:bodyPr/>
                    <a:lstStyle/>
                    <a:p>
                      <a:pPr algn="r">
                        <a:lnSpc>
                          <a:spcPct val="115000"/>
                        </a:lnSpc>
                        <a:spcAft>
                          <a:spcPts val="1000"/>
                        </a:spcAft>
                        <a:tabLst>
                          <a:tab pos="2374900" algn="l"/>
                        </a:tabLst>
                      </a:pPr>
                      <a:r>
                        <a:rPr lang="fr-FR" sz="1100">
                          <a:effectLst/>
                          <a:latin typeface="Calibri"/>
                          <a:ea typeface="Calibri"/>
                          <a:cs typeface="Times New Roman"/>
                        </a:rPr>
                        <a:t>Cayar</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r">
                        <a:lnSpc>
                          <a:spcPct val="115000"/>
                        </a:lnSpc>
                        <a:spcAft>
                          <a:spcPts val="1000"/>
                        </a:spcAft>
                        <a:tabLst>
                          <a:tab pos="2374900" algn="l"/>
                        </a:tabLst>
                      </a:pPr>
                      <a:r>
                        <a:rPr lang="fr-FR" sz="1100">
                          <a:effectLst/>
                          <a:latin typeface="Calibri"/>
                          <a:ea typeface="Calibri"/>
                          <a:cs typeface="Times New Roman"/>
                        </a:rPr>
                        <a:t>1303</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r>
              <a:tr h="517000">
                <a:tc>
                  <a:txBody>
                    <a:bodyPr/>
                    <a:lstStyle/>
                    <a:p>
                      <a:pPr algn="r">
                        <a:lnSpc>
                          <a:spcPct val="115000"/>
                        </a:lnSpc>
                        <a:spcAft>
                          <a:spcPts val="1000"/>
                        </a:spcAft>
                        <a:tabLst>
                          <a:tab pos="2374900" algn="l"/>
                        </a:tabLst>
                      </a:pPr>
                      <a:r>
                        <a:rPr lang="fr-FR" sz="1100">
                          <a:effectLst/>
                          <a:latin typeface="Calibri"/>
                          <a:ea typeface="Calibri"/>
                          <a:cs typeface="Times New Roman"/>
                        </a:rPr>
                        <a:t>Fass Boye</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r">
                        <a:lnSpc>
                          <a:spcPct val="115000"/>
                        </a:lnSpc>
                        <a:spcAft>
                          <a:spcPts val="1000"/>
                        </a:spcAft>
                        <a:tabLst>
                          <a:tab pos="2374900" algn="l"/>
                        </a:tabLst>
                      </a:pPr>
                      <a:r>
                        <a:rPr lang="fr-FR" sz="1100">
                          <a:effectLst/>
                          <a:latin typeface="Calibri"/>
                          <a:ea typeface="Calibri"/>
                          <a:cs typeface="Times New Roman"/>
                        </a:rPr>
                        <a:t>637</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r>
              <a:tr h="517000">
                <a:tc>
                  <a:txBody>
                    <a:bodyPr/>
                    <a:lstStyle/>
                    <a:p>
                      <a:pPr algn="r">
                        <a:lnSpc>
                          <a:spcPct val="115000"/>
                        </a:lnSpc>
                        <a:spcAft>
                          <a:spcPts val="1000"/>
                        </a:spcAft>
                        <a:tabLst>
                          <a:tab pos="2374900" algn="l"/>
                        </a:tabLst>
                      </a:pPr>
                      <a:r>
                        <a:rPr lang="fr-FR" sz="1100">
                          <a:effectLst/>
                          <a:latin typeface="Calibri"/>
                          <a:ea typeface="Calibri"/>
                          <a:cs typeface="Times New Roman"/>
                        </a:rPr>
                        <a:t>Mboro</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r">
                        <a:lnSpc>
                          <a:spcPct val="115000"/>
                        </a:lnSpc>
                        <a:spcAft>
                          <a:spcPts val="1000"/>
                        </a:spcAft>
                        <a:tabLst>
                          <a:tab pos="2374900" algn="l"/>
                        </a:tabLst>
                      </a:pPr>
                      <a:r>
                        <a:rPr lang="fr-FR" sz="1100">
                          <a:effectLst/>
                          <a:latin typeface="Calibri"/>
                          <a:ea typeface="Calibri"/>
                          <a:cs typeface="Times New Roman"/>
                        </a:rPr>
                        <a:t>287</a:t>
                      </a: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AEFF7"/>
                    </a:solidFill>
                  </a:tcPr>
                </a:tc>
              </a:tr>
              <a:tr h="331421">
                <a:tc>
                  <a:txBody>
                    <a:bodyPr/>
                    <a:lstStyle/>
                    <a:p>
                      <a:pPr algn="r">
                        <a:lnSpc>
                          <a:spcPct val="115000"/>
                        </a:lnSpc>
                        <a:spcAft>
                          <a:spcPts val="1000"/>
                        </a:spcAft>
                        <a:tabLst>
                          <a:tab pos="2374900" algn="l"/>
                        </a:tabLst>
                      </a:pPr>
                      <a:r>
                        <a:rPr lang="fr-FR" sz="1100" b="1">
                          <a:effectLst/>
                          <a:latin typeface="Calibri"/>
                          <a:ea typeface="Calibri"/>
                          <a:cs typeface="Times New Roman"/>
                        </a:rPr>
                        <a:t>TOTAL</a:t>
                      </a:r>
                      <a:endParaRPr lang="fr-FR" sz="1100">
                        <a:effectLst/>
                        <a:latin typeface="Calibri"/>
                        <a:ea typeface="Calibri"/>
                        <a:cs typeface="Times New Roman"/>
                      </a:endParaRP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r">
                        <a:lnSpc>
                          <a:spcPct val="115000"/>
                        </a:lnSpc>
                        <a:spcAft>
                          <a:spcPts val="1000"/>
                        </a:spcAft>
                        <a:tabLst>
                          <a:tab pos="2374900" algn="l"/>
                        </a:tabLst>
                      </a:pPr>
                      <a:r>
                        <a:rPr lang="fr-FR" sz="1100" b="1" dirty="0">
                          <a:effectLst/>
                          <a:latin typeface="Calibri"/>
                          <a:ea typeface="Calibri"/>
                          <a:cs typeface="Times New Roman"/>
                        </a:rPr>
                        <a:t>7214</a:t>
                      </a:r>
                      <a:endParaRPr lang="fr-FR" sz="1100" dirty="0">
                        <a:effectLst/>
                        <a:latin typeface="Calibri"/>
                        <a:ea typeface="Calibri"/>
                        <a:cs typeface="Times New Roman"/>
                      </a:endParaRPr>
                    </a:p>
                  </a:txBody>
                  <a:tcPr marL="44450" marR="44450"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2DEEF"/>
                    </a:solidFill>
                  </a:tcPr>
                </a:tc>
              </a:tr>
            </a:tbl>
          </a:graphicData>
        </a:graphic>
      </p:graphicFrame>
    </p:spTree>
    <p:extLst>
      <p:ext uri="{BB962C8B-B14F-4D97-AF65-F5344CB8AC3E}">
        <p14:creationId xmlns:p14="http://schemas.microsoft.com/office/powerpoint/2010/main" val="28061335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720080"/>
          </a:xfrm>
        </p:spPr>
        <p:txBody>
          <a:bodyPr>
            <a:normAutofit/>
          </a:bodyPr>
          <a:lstStyle/>
          <a:p>
            <a:r>
              <a:rPr lang="fr-FR" sz="2400" dirty="0" smtClean="0"/>
              <a:t>Mises à terre en 2017</a:t>
            </a:r>
            <a:endParaRPr lang="fr-FR" sz="2400" dirty="0"/>
          </a:p>
        </p:txBody>
      </p:sp>
      <p:graphicFrame>
        <p:nvGraphicFramePr>
          <p:cNvPr id="4" name="Espace réservé du contenu 3"/>
          <p:cNvGraphicFramePr>
            <a:graphicFrameLocks noGrp="1"/>
          </p:cNvGraphicFramePr>
          <p:nvPr>
            <p:ph idx="1"/>
            <p:extLst>
              <p:ext uri="{D42A27DB-BD31-4B8C-83A1-F6EECF244321}">
                <p14:modId xmlns:p14="http://schemas.microsoft.com/office/powerpoint/2010/main" val="1648611638"/>
              </p:ext>
            </p:extLst>
          </p:nvPr>
        </p:nvGraphicFramePr>
        <p:xfrm>
          <a:off x="395537" y="863301"/>
          <a:ext cx="8291262" cy="5162548"/>
        </p:xfrm>
        <a:graphic>
          <a:graphicData uri="http://schemas.openxmlformats.org/drawingml/2006/table">
            <a:tbl>
              <a:tblPr>
                <a:tableStyleId>{5C22544A-7EE6-4342-B048-85BDC9FD1C3A}</a:tableStyleId>
              </a:tblPr>
              <a:tblGrid>
                <a:gridCol w="2412621"/>
                <a:gridCol w="1223300"/>
                <a:gridCol w="1240292"/>
                <a:gridCol w="1002427"/>
                <a:gridCol w="1308253"/>
                <a:gridCol w="1104369"/>
              </a:tblGrid>
              <a:tr h="697165">
                <a:tc>
                  <a:txBody>
                    <a:bodyPr/>
                    <a:lstStyle/>
                    <a:p>
                      <a:pPr algn="l">
                        <a:lnSpc>
                          <a:spcPct val="115000"/>
                        </a:lnSpc>
                      </a:pPr>
                      <a:endParaRPr lang="fr-FR" sz="1000">
                        <a:effectLst/>
                        <a:latin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JOAL</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REGION THIES</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JOAL P/R REGION</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total pêche artisanale Sénégal</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Joal P/R total pêche artisanale Sénégal</a:t>
                      </a:r>
                      <a:endParaRPr lang="fr-FR" sz="1000">
                        <a:effectLst/>
                        <a:latin typeface="Calibri"/>
                        <a:ea typeface="Calibri"/>
                        <a:cs typeface="Times New Roman"/>
                      </a:endParaRPr>
                    </a:p>
                  </a:txBody>
                  <a:tcPr marL="6034" marR="6034" marT="6034" marB="0" anchor="ctr"/>
                </a:tc>
              </a:tr>
              <a:tr h="172563">
                <a:tc>
                  <a:txBody>
                    <a:bodyPr/>
                    <a:lstStyle/>
                    <a:p>
                      <a:pPr algn="l">
                        <a:lnSpc>
                          <a:spcPct val="115000"/>
                        </a:lnSpc>
                        <a:spcAft>
                          <a:spcPts val="1000"/>
                        </a:spcAft>
                        <a:tabLst>
                          <a:tab pos="2374900" algn="l"/>
                          <a:tab pos="3476625" algn="l"/>
                        </a:tabLst>
                      </a:pPr>
                      <a:r>
                        <a:rPr lang="fr-FR" sz="1000">
                          <a:effectLst/>
                        </a:rPr>
                        <a:t> I. Mises à terre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r>
              <a:tr h="339093">
                <a:tc>
                  <a:txBody>
                    <a:bodyPr/>
                    <a:lstStyle/>
                    <a:p>
                      <a:pPr algn="l">
                        <a:lnSpc>
                          <a:spcPct val="115000"/>
                        </a:lnSpc>
                        <a:spcAft>
                          <a:spcPts val="1000"/>
                        </a:spcAft>
                        <a:tabLst>
                          <a:tab pos="2374900" algn="l"/>
                          <a:tab pos="3476625" algn="l"/>
                        </a:tabLst>
                      </a:pPr>
                      <a:r>
                        <a:rPr lang="fr-FR" sz="1000">
                          <a:effectLst/>
                        </a:rPr>
                        <a:t> Tonnage débarqué (Kg)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144 528 624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227 304 120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64</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394 036 240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37   </a:t>
                      </a:r>
                      <a:endParaRPr lang="fr-FR" sz="1000">
                        <a:effectLst/>
                        <a:latin typeface="Calibri"/>
                        <a:ea typeface="Calibri"/>
                        <a:cs typeface="Times New Roman"/>
                      </a:endParaRPr>
                    </a:p>
                  </a:txBody>
                  <a:tcPr marL="6034" marR="6034" marT="6034" marB="0" anchor="ctr"/>
                </a:tc>
              </a:tr>
              <a:tr h="369700">
                <a:tc>
                  <a:txBody>
                    <a:bodyPr/>
                    <a:lstStyle/>
                    <a:p>
                      <a:pPr algn="l">
                        <a:lnSpc>
                          <a:spcPct val="115000"/>
                        </a:lnSpc>
                        <a:spcAft>
                          <a:spcPts val="1000"/>
                        </a:spcAft>
                        <a:tabLst>
                          <a:tab pos="2374900" algn="l"/>
                          <a:tab pos="3476625" algn="l"/>
                        </a:tabLst>
                      </a:pPr>
                      <a:r>
                        <a:rPr lang="fr-FR" sz="1000">
                          <a:effectLst/>
                        </a:rPr>
                        <a:t> Valeur Commerc.Estimée (FCFA)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27 314 191 450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73 018 060 340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37</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140 089 428 000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19   </a:t>
                      </a:r>
                      <a:endParaRPr lang="fr-FR" sz="1000">
                        <a:effectLst/>
                        <a:latin typeface="Calibri"/>
                        <a:ea typeface="Calibri"/>
                        <a:cs typeface="Times New Roman"/>
                      </a:endParaRPr>
                    </a:p>
                  </a:txBody>
                  <a:tcPr marL="6034" marR="6034" marT="6034" marB="0" anchor="ctr"/>
                </a:tc>
              </a:tr>
              <a:tr h="375734">
                <a:tc>
                  <a:txBody>
                    <a:bodyPr/>
                    <a:lstStyle/>
                    <a:p>
                      <a:pPr algn="l">
                        <a:lnSpc>
                          <a:spcPct val="115000"/>
                        </a:lnSpc>
                        <a:spcAft>
                          <a:spcPts val="1000"/>
                        </a:spcAft>
                        <a:tabLst>
                          <a:tab pos="2374900" algn="l"/>
                          <a:tab pos="3476625" algn="l"/>
                        </a:tabLst>
                      </a:pPr>
                      <a:r>
                        <a:rPr lang="fr-FR" sz="1000">
                          <a:effectLst/>
                        </a:rPr>
                        <a:t> Consommation locale (Kg)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2 055 922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10 941 025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19</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r>
              <a:tr h="339093">
                <a:tc>
                  <a:txBody>
                    <a:bodyPr/>
                    <a:lstStyle/>
                    <a:p>
                      <a:pPr algn="l">
                        <a:lnSpc>
                          <a:spcPct val="115000"/>
                        </a:lnSpc>
                        <a:spcAft>
                          <a:spcPts val="1000"/>
                        </a:spcAft>
                        <a:tabLst>
                          <a:tab pos="2374900" algn="l"/>
                          <a:tab pos="3476625" algn="l"/>
                        </a:tabLst>
                      </a:pPr>
                      <a:r>
                        <a:rPr lang="fr-FR" sz="1000">
                          <a:effectLst/>
                        </a:rPr>
                        <a:t> Mareyage (Kg)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85 437 959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86 837 335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98</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r>
              <a:tr h="339093">
                <a:tc>
                  <a:txBody>
                    <a:bodyPr/>
                    <a:lstStyle/>
                    <a:p>
                      <a:pPr algn="l">
                        <a:lnSpc>
                          <a:spcPct val="115000"/>
                        </a:lnSpc>
                        <a:spcAft>
                          <a:spcPts val="1000"/>
                        </a:spcAft>
                        <a:tabLst>
                          <a:tab pos="2374900" algn="l"/>
                          <a:tab pos="3476625" algn="l"/>
                        </a:tabLst>
                      </a:pPr>
                      <a:r>
                        <a:rPr lang="fr-FR" sz="1000">
                          <a:effectLst/>
                        </a:rPr>
                        <a:t> Réservée à la Transf.Art. (Kg)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57 034 743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68 147 216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84</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r>
              <a:tr h="339093">
                <a:tc>
                  <a:txBody>
                    <a:bodyPr/>
                    <a:lstStyle/>
                    <a:p>
                      <a:pPr algn="l">
                        <a:lnSpc>
                          <a:spcPct val="115000"/>
                        </a:lnSpc>
                        <a:spcAft>
                          <a:spcPts val="1000"/>
                        </a:spcAft>
                        <a:tabLst>
                          <a:tab pos="2374900" algn="l"/>
                          <a:tab pos="3476625" algn="l"/>
                        </a:tabLst>
                      </a:pPr>
                      <a:r>
                        <a:rPr lang="fr-FR" sz="1000">
                          <a:effectLst/>
                        </a:rPr>
                        <a:t>Réservé à la Trans. Ind. (Kg)</a:t>
                      </a:r>
                      <a:endParaRPr lang="fr-FR" sz="1000">
                        <a:effectLst/>
                        <a:latin typeface="Calibri"/>
                        <a:ea typeface="Calibri"/>
                        <a:cs typeface="Times New Roman"/>
                      </a:endParaRPr>
                    </a:p>
                  </a:txBody>
                  <a:tcPr marL="6034" marR="6034" marT="6034" marB="0" anchor="ctr"/>
                </a:tc>
                <a:tc>
                  <a:txBody>
                    <a:bodyPr/>
                    <a:lstStyle/>
                    <a:p>
                      <a:pPr algn="l">
                        <a:lnSpc>
                          <a:spcPct val="115000"/>
                        </a:lnSpc>
                      </a:pPr>
                      <a:endParaRPr lang="fr-FR" sz="1000">
                        <a:effectLst/>
                        <a:latin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61 378 544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0</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r>
              <a:tr h="172563">
                <a:tc>
                  <a:txBody>
                    <a:bodyPr/>
                    <a:lstStyle/>
                    <a:p>
                      <a:pPr algn="l">
                        <a:lnSpc>
                          <a:spcPct val="115000"/>
                        </a:lnSpc>
                        <a:spcAft>
                          <a:spcPts val="1000"/>
                        </a:spcAft>
                        <a:tabLst>
                          <a:tab pos="2374900" algn="l"/>
                          <a:tab pos="3476625" algn="l"/>
                        </a:tabLst>
                      </a:pPr>
                      <a:r>
                        <a:rPr lang="fr-FR" sz="1000">
                          <a:effectLst/>
                        </a:rPr>
                        <a:t>Appâts pour navires (kg)</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r>
              <a:tr h="305524">
                <a:tc>
                  <a:txBody>
                    <a:bodyPr/>
                    <a:lstStyle/>
                    <a:p>
                      <a:pPr algn="l">
                        <a:lnSpc>
                          <a:spcPct val="115000"/>
                        </a:lnSpc>
                        <a:spcAft>
                          <a:spcPts val="1000"/>
                        </a:spcAft>
                        <a:tabLst>
                          <a:tab pos="2374900" algn="l"/>
                          <a:tab pos="3476625" algn="l"/>
                        </a:tabLst>
                      </a:pPr>
                      <a:r>
                        <a:rPr lang="fr-FR" sz="1000">
                          <a:effectLst/>
                        </a:rPr>
                        <a:t> II. Transformation  artisanale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r>
              <a:tr h="339093">
                <a:tc>
                  <a:txBody>
                    <a:bodyPr/>
                    <a:lstStyle/>
                    <a:p>
                      <a:pPr algn="l">
                        <a:lnSpc>
                          <a:spcPct val="115000"/>
                        </a:lnSpc>
                        <a:spcAft>
                          <a:spcPts val="1000"/>
                        </a:spcAft>
                        <a:tabLst>
                          <a:tab pos="2374900" algn="l"/>
                          <a:tab pos="3476625" algn="l"/>
                        </a:tabLst>
                      </a:pPr>
                      <a:r>
                        <a:rPr lang="fr-FR" sz="1000">
                          <a:effectLst/>
                        </a:rPr>
                        <a:t> Tonnage sec (Kg)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19 011 581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22 715 736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84</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41 474 400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46   </a:t>
                      </a:r>
                      <a:endParaRPr lang="fr-FR" sz="1000">
                        <a:effectLst/>
                        <a:latin typeface="Calibri"/>
                        <a:ea typeface="Calibri"/>
                        <a:cs typeface="Times New Roman"/>
                      </a:endParaRPr>
                    </a:p>
                  </a:txBody>
                  <a:tcPr marL="6034" marR="6034" marT="6034" marB="0" anchor="ctr"/>
                </a:tc>
              </a:tr>
              <a:tr h="339093">
                <a:tc>
                  <a:txBody>
                    <a:bodyPr/>
                    <a:lstStyle/>
                    <a:p>
                      <a:pPr algn="l">
                        <a:lnSpc>
                          <a:spcPct val="115000"/>
                        </a:lnSpc>
                        <a:spcAft>
                          <a:spcPts val="1000"/>
                        </a:spcAft>
                        <a:tabLst>
                          <a:tab pos="2374900" algn="l"/>
                          <a:tab pos="3476625" algn="l"/>
                        </a:tabLst>
                      </a:pPr>
                      <a:r>
                        <a:rPr lang="fr-FR" sz="1000">
                          <a:effectLst/>
                        </a:rPr>
                        <a:t> Valeur  Commerc.Estimée (FCFA)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7 166 925 600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9 726 980 900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74</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23 453 971 720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31   </a:t>
                      </a:r>
                      <a:endParaRPr lang="fr-FR" sz="1000">
                        <a:effectLst/>
                        <a:latin typeface="Calibri"/>
                        <a:ea typeface="Calibri"/>
                        <a:cs typeface="Times New Roman"/>
                      </a:endParaRPr>
                    </a:p>
                  </a:txBody>
                  <a:tcPr marL="6034" marR="6034" marT="6034" marB="0" anchor="ctr"/>
                </a:tc>
              </a:tr>
              <a:tr h="339093">
                <a:tc>
                  <a:txBody>
                    <a:bodyPr/>
                    <a:lstStyle/>
                    <a:p>
                      <a:pPr algn="l">
                        <a:lnSpc>
                          <a:spcPct val="115000"/>
                        </a:lnSpc>
                        <a:spcAft>
                          <a:spcPts val="1000"/>
                        </a:spcAft>
                        <a:tabLst>
                          <a:tab pos="2374900" algn="l"/>
                          <a:tab pos="3476625" algn="l"/>
                        </a:tabLst>
                      </a:pPr>
                      <a:r>
                        <a:rPr lang="fr-FR" sz="1000">
                          <a:effectLst/>
                        </a:rPr>
                        <a:t> Consommation locale (Kg)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36 290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108 396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33</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r>
              <a:tr h="339093">
                <a:tc>
                  <a:txBody>
                    <a:bodyPr/>
                    <a:lstStyle/>
                    <a:p>
                      <a:pPr algn="l">
                        <a:lnSpc>
                          <a:spcPct val="115000"/>
                        </a:lnSpc>
                        <a:spcAft>
                          <a:spcPts val="1000"/>
                        </a:spcAft>
                        <a:tabLst>
                          <a:tab pos="2374900" algn="l"/>
                          <a:tab pos="3476625" algn="l"/>
                        </a:tabLst>
                      </a:pPr>
                      <a:r>
                        <a:rPr lang="fr-FR" sz="1000">
                          <a:effectLst/>
                        </a:rPr>
                        <a:t> Expédition (Kg)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6 805 202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9 998 711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68</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ctr"/>
                </a:tc>
              </a:tr>
              <a:tr h="339093">
                <a:tc>
                  <a:txBody>
                    <a:bodyPr/>
                    <a:lstStyle/>
                    <a:p>
                      <a:pPr algn="l">
                        <a:lnSpc>
                          <a:spcPct val="115000"/>
                        </a:lnSpc>
                        <a:spcAft>
                          <a:spcPts val="1000"/>
                        </a:spcAft>
                        <a:tabLst>
                          <a:tab pos="2374900" algn="l"/>
                          <a:tab pos="3476625" algn="l"/>
                        </a:tabLst>
                      </a:pPr>
                      <a:r>
                        <a:rPr lang="fr-FR" sz="1000">
                          <a:effectLst/>
                        </a:rPr>
                        <a:t> Exportation (Kg)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12 170 089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             12 608 629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a:effectLst/>
                        </a:rPr>
                        <a:t>97</a:t>
                      </a:r>
                      <a:endParaRPr lang="fr-FR" sz="1000">
                        <a:effectLst/>
                        <a:latin typeface="Calibri"/>
                        <a:ea typeface="Calibri"/>
                        <a:cs typeface="Times New Roman"/>
                      </a:endParaRPr>
                    </a:p>
                  </a:txBody>
                  <a:tcPr marL="6034" marR="6034" marT="6034" marB="0" anchor="ctr"/>
                </a:tc>
                <a:tc>
                  <a:txBody>
                    <a:bodyPr/>
                    <a:lstStyle/>
                    <a:p>
                      <a:pPr algn="l">
                        <a:lnSpc>
                          <a:spcPct val="115000"/>
                        </a:lnSpc>
                        <a:spcAft>
                          <a:spcPts val="1000"/>
                        </a:spcAft>
                        <a:tabLst>
                          <a:tab pos="2374900" algn="l"/>
                          <a:tab pos="3476625" algn="l"/>
                        </a:tabLst>
                      </a:pPr>
                      <a:r>
                        <a:rPr lang="fr-FR" sz="1000">
                          <a:effectLst/>
                        </a:rPr>
                        <a:t> </a:t>
                      </a:r>
                      <a:endParaRPr lang="fr-FR" sz="1000">
                        <a:effectLst/>
                        <a:latin typeface="Calibri"/>
                        <a:ea typeface="Calibri"/>
                        <a:cs typeface="Times New Roman"/>
                      </a:endParaRPr>
                    </a:p>
                  </a:txBody>
                  <a:tcPr marL="6034" marR="6034" marT="6034" marB="0" anchor="b"/>
                </a:tc>
                <a:tc>
                  <a:txBody>
                    <a:bodyPr/>
                    <a:lstStyle/>
                    <a:p>
                      <a:pPr algn="l">
                        <a:lnSpc>
                          <a:spcPct val="115000"/>
                        </a:lnSpc>
                        <a:spcAft>
                          <a:spcPts val="1000"/>
                        </a:spcAft>
                        <a:tabLst>
                          <a:tab pos="2374900" algn="l"/>
                          <a:tab pos="3476625" algn="l"/>
                        </a:tabLst>
                      </a:pPr>
                      <a:r>
                        <a:rPr lang="fr-FR" sz="1000" dirty="0">
                          <a:effectLst/>
                        </a:rPr>
                        <a:t> </a:t>
                      </a:r>
                      <a:endParaRPr lang="fr-FR" sz="1000" dirty="0">
                        <a:effectLst/>
                        <a:latin typeface="Calibri"/>
                        <a:ea typeface="Calibri"/>
                        <a:cs typeface="Times New Roman"/>
                      </a:endParaRPr>
                    </a:p>
                  </a:txBody>
                  <a:tcPr marL="6034" marR="6034" marT="6034" marB="0" anchor="ctr"/>
                </a:tc>
              </a:tr>
            </a:tbl>
          </a:graphicData>
        </a:graphic>
      </p:graphicFrame>
    </p:spTree>
    <p:extLst>
      <p:ext uri="{BB962C8B-B14F-4D97-AF65-F5344CB8AC3E}">
        <p14:creationId xmlns:p14="http://schemas.microsoft.com/office/powerpoint/2010/main" val="171917811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648072"/>
          </a:xfrm>
        </p:spPr>
        <p:txBody>
          <a:bodyPr>
            <a:normAutofit fontScale="90000"/>
          </a:bodyPr>
          <a:lstStyle/>
          <a:p>
            <a:r>
              <a:rPr lang="fr-FR" sz="2700" b="1" dirty="0"/>
              <a:t>PRESENTATION DU CLPA</a:t>
            </a:r>
            <a:r>
              <a:rPr lang="fr-FR" dirty="0"/>
              <a:t/>
            </a:r>
            <a:br>
              <a:rPr lang="fr-FR" dirty="0"/>
            </a:br>
            <a:endParaRPr lang="fr-FR"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1640" y="1124744"/>
            <a:ext cx="3528392" cy="4968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0033" y="1124744"/>
            <a:ext cx="3888432" cy="2268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60032" y="3212976"/>
            <a:ext cx="3888432" cy="24482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719821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864096"/>
          </a:xfrm>
        </p:spPr>
        <p:txBody>
          <a:bodyPr>
            <a:normAutofit/>
          </a:bodyPr>
          <a:lstStyle/>
          <a:p>
            <a:r>
              <a:rPr lang="fr-FR" sz="2400" b="1" dirty="0"/>
              <a:t>PRESENTATION DU CLPA</a:t>
            </a:r>
            <a:r>
              <a:rPr lang="fr-FR" sz="2400" dirty="0"/>
              <a:t/>
            </a:r>
            <a:br>
              <a:rPr lang="fr-FR" sz="2400" dirty="0"/>
            </a:br>
            <a:endParaRPr lang="fr-FR" sz="2400" dirty="0"/>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54696" y="1081714"/>
            <a:ext cx="5820587" cy="2667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3902" y="1484784"/>
            <a:ext cx="5648325"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4"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66392" y="715219"/>
            <a:ext cx="4076700" cy="295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37457" y="2575570"/>
            <a:ext cx="1876425" cy="266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59632" y="1457747"/>
            <a:ext cx="377825" cy="371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7"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27584" y="1215083"/>
            <a:ext cx="55563" cy="14938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8" name="Picture 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83147" y="1135708"/>
            <a:ext cx="481013" cy="15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9" name="Picture 9"/>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83147" y="2628900"/>
            <a:ext cx="481013" cy="15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0" name="Picture 1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798440" y="3140968"/>
            <a:ext cx="3543300" cy="43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1" name="Picture 1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519363" y="3579118"/>
            <a:ext cx="3695700" cy="43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2" name="Picture 12"/>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795588" y="4162425"/>
            <a:ext cx="3552825" cy="43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3" name="Picture 13"/>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2519363" y="4600575"/>
            <a:ext cx="4105275" cy="619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4" name="Picture 14"/>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646040" y="5373216"/>
            <a:ext cx="3543300" cy="438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5" name="Picture 15"/>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779894" y="3151175"/>
            <a:ext cx="15461" cy="234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6" name="Picture 16"/>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782738" y="3140968"/>
            <a:ext cx="439737" cy="15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7" name="Picture 17"/>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800201" y="3579118"/>
            <a:ext cx="439737" cy="15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8" name="Picture 18"/>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787625" y="4162425"/>
            <a:ext cx="439737" cy="15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39" name="Picture 19"/>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782738" y="4714875"/>
            <a:ext cx="439737" cy="15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40" name="Picture 20"/>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782738" y="5433541"/>
            <a:ext cx="439737" cy="158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3980127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504056"/>
          </a:xfrm>
        </p:spPr>
        <p:txBody>
          <a:bodyPr>
            <a:normAutofit fontScale="90000"/>
          </a:bodyPr>
          <a:lstStyle/>
          <a:p>
            <a:r>
              <a:rPr lang="fr-FR" sz="2700" b="1" dirty="0" smtClean="0"/>
              <a:t/>
            </a:r>
            <a:br>
              <a:rPr lang="fr-FR" sz="2700" b="1" dirty="0" smtClean="0"/>
            </a:br>
            <a:r>
              <a:rPr lang="fr-FR" sz="2700" b="1" dirty="0"/>
              <a:t/>
            </a:r>
            <a:br>
              <a:rPr lang="fr-FR" sz="2700" b="1" dirty="0"/>
            </a:br>
            <a:r>
              <a:rPr lang="fr-FR" sz="2700" b="1" dirty="0" smtClean="0"/>
              <a:t>LES </a:t>
            </a:r>
            <a:r>
              <a:rPr lang="fr-FR" sz="2700" b="1" dirty="0"/>
              <a:t>INITIATIVES DE COGESTION</a:t>
            </a:r>
            <a:r>
              <a:rPr lang="fr-FR" dirty="0"/>
              <a:t/>
            </a:r>
            <a:br>
              <a:rPr lang="fr-FR" dirty="0"/>
            </a:br>
            <a:endParaRPr lang="fr-FR" dirty="0"/>
          </a:p>
        </p:txBody>
      </p:sp>
      <p:pic>
        <p:nvPicPr>
          <p:cNvPr id="614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620688"/>
            <a:ext cx="7643192" cy="9072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552" y="2708920"/>
            <a:ext cx="2808312" cy="654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39952" y="1628800"/>
            <a:ext cx="4320480" cy="3312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91880" y="2911996"/>
            <a:ext cx="196279" cy="285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589433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23928" y="1916832"/>
            <a:ext cx="4430104" cy="38884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780928"/>
            <a:ext cx="2458616"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5856" y="3068960"/>
            <a:ext cx="298450" cy="311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itre 1"/>
          <p:cNvSpPr>
            <a:spLocks noGrp="1"/>
          </p:cNvSpPr>
          <p:nvPr>
            <p:ph type="title"/>
          </p:nvPr>
        </p:nvSpPr>
        <p:spPr>
          <a:xfrm>
            <a:off x="457200" y="44624"/>
            <a:ext cx="8229600" cy="1008112"/>
          </a:xfrm>
        </p:spPr>
        <p:txBody>
          <a:bodyPr>
            <a:normAutofit fontScale="90000"/>
          </a:bodyPr>
          <a:lstStyle/>
          <a:p>
            <a:r>
              <a:rPr lang="fr-FR" sz="2700" b="1" dirty="0" smtClean="0"/>
              <a:t/>
            </a:r>
            <a:br>
              <a:rPr lang="fr-FR" sz="2700" b="1" dirty="0" smtClean="0"/>
            </a:br>
            <a:r>
              <a:rPr lang="fr-FR" sz="2700" b="1" dirty="0"/>
              <a:t/>
            </a:r>
            <a:br>
              <a:rPr lang="fr-FR" sz="2700" b="1" dirty="0"/>
            </a:br>
            <a:r>
              <a:rPr lang="fr-FR" sz="2700" b="1" dirty="0" smtClean="0"/>
              <a:t>LES </a:t>
            </a:r>
            <a:r>
              <a:rPr lang="fr-FR" sz="2700" b="1" dirty="0"/>
              <a:t>INITIATIVES DE COGESTION</a:t>
            </a:r>
            <a:r>
              <a:rPr lang="fr-FR" dirty="0"/>
              <a:t/>
            </a:r>
            <a:br>
              <a:rPr lang="fr-FR" dirty="0"/>
            </a:br>
            <a:endParaRPr lang="fr-FR" dirty="0"/>
          </a:p>
        </p:txBody>
      </p:sp>
    </p:spTree>
    <p:extLst>
      <p:ext uri="{BB962C8B-B14F-4D97-AF65-F5344CB8AC3E}">
        <p14:creationId xmlns:p14="http://schemas.microsoft.com/office/powerpoint/2010/main" val="350889671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1"/>
          <p:cNvSpPr>
            <a:spLocks noGrp="1"/>
          </p:cNvSpPr>
          <p:nvPr>
            <p:ph type="title"/>
          </p:nvPr>
        </p:nvSpPr>
        <p:spPr>
          <a:xfrm>
            <a:off x="457200" y="44624"/>
            <a:ext cx="8229600" cy="792088"/>
          </a:xfrm>
        </p:spPr>
        <p:txBody>
          <a:bodyPr>
            <a:normAutofit fontScale="90000"/>
          </a:bodyPr>
          <a:lstStyle/>
          <a:p>
            <a:r>
              <a:rPr lang="fr-FR" sz="2700" b="1" dirty="0" smtClean="0"/>
              <a:t/>
            </a:r>
            <a:br>
              <a:rPr lang="fr-FR" sz="2700" b="1" dirty="0" smtClean="0"/>
            </a:br>
            <a:r>
              <a:rPr lang="fr-FR" sz="2700" b="1" dirty="0"/>
              <a:t/>
            </a:r>
            <a:br>
              <a:rPr lang="fr-FR" sz="2700" b="1" dirty="0"/>
            </a:br>
            <a:r>
              <a:rPr lang="fr-FR" sz="2700" b="1" dirty="0" smtClean="0"/>
              <a:t>LES </a:t>
            </a:r>
            <a:r>
              <a:rPr lang="fr-FR" sz="2700" b="1" dirty="0"/>
              <a:t>INITIATIVES DE COGESTION</a:t>
            </a:r>
            <a:r>
              <a:rPr lang="fr-FR" dirty="0"/>
              <a:t/>
            </a:r>
            <a:br>
              <a:rPr lang="fr-FR" dirty="0"/>
            </a:br>
            <a:endParaRPr lang="fr-FR" dirty="0"/>
          </a:p>
        </p:txBody>
      </p:sp>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1560" y="1700808"/>
            <a:ext cx="2376264" cy="576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8542" y="836712"/>
            <a:ext cx="3378200" cy="2663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1880" y="1844824"/>
            <a:ext cx="328613" cy="292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83968" y="3645024"/>
            <a:ext cx="4176464" cy="2808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8"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16571" y="4328343"/>
            <a:ext cx="1800225"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199"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91880" y="4542334"/>
            <a:ext cx="328613" cy="347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6216829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23528" y="44624"/>
            <a:ext cx="8229600" cy="796950"/>
          </a:xfrm>
        </p:spPr>
        <p:txBody>
          <a:bodyPr>
            <a:normAutofit fontScale="90000"/>
          </a:bodyPr>
          <a:lstStyle/>
          <a:p>
            <a:r>
              <a:rPr lang="fr-FR" sz="2700" b="1" dirty="0" smtClean="0"/>
              <a:t/>
            </a:r>
            <a:br>
              <a:rPr lang="fr-FR" sz="2700" b="1" dirty="0" smtClean="0"/>
            </a:br>
            <a:r>
              <a:rPr lang="fr-FR" sz="2700" b="1" dirty="0"/>
              <a:t/>
            </a:r>
            <a:br>
              <a:rPr lang="fr-FR" sz="2700" b="1" dirty="0"/>
            </a:br>
            <a:r>
              <a:rPr lang="fr-FR" sz="2700" b="1" dirty="0" smtClean="0"/>
              <a:t>LES </a:t>
            </a:r>
            <a:r>
              <a:rPr lang="fr-FR" sz="2700" b="1" dirty="0"/>
              <a:t>INITIATIVES DE COGESTION</a:t>
            </a:r>
            <a:r>
              <a:rPr lang="fr-FR" dirty="0"/>
              <a:t/>
            </a:r>
            <a:br>
              <a:rPr lang="fr-FR" dirty="0"/>
            </a:br>
            <a:endParaRPr lang="fr-FR" dirty="0"/>
          </a:p>
        </p:txBody>
      </p:sp>
      <p:pic>
        <p:nvPicPr>
          <p:cNvPr id="921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407319" y="1484784"/>
            <a:ext cx="3145809" cy="2804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3608" y="1052736"/>
            <a:ext cx="2705100" cy="361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568" y="1497360"/>
            <a:ext cx="3962400" cy="2352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9221"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7584" y="4005064"/>
            <a:ext cx="4464496" cy="26642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294844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smtClean="0"/>
              <a:t>Je suis conseiller au service du CLPA</a:t>
            </a:r>
            <a:br>
              <a:rPr lang="fr-FR" dirty="0" smtClean="0"/>
            </a:br>
            <a:r>
              <a:rPr lang="fr-FR" sz="2700" dirty="0" smtClean="0"/>
              <a:t>Représenter c’est:</a:t>
            </a:r>
            <a:endParaRPr lang="fr-FR" sz="2700" dirty="0"/>
          </a:p>
        </p:txBody>
      </p:sp>
      <p:sp>
        <p:nvSpPr>
          <p:cNvPr id="3" name="Espace réservé du contenu 2"/>
          <p:cNvSpPr>
            <a:spLocks noGrp="1"/>
          </p:cNvSpPr>
          <p:nvPr>
            <p:ph idx="1"/>
          </p:nvPr>
        </p:nvSpPr>
        <p:spPr/>
        <p:txBody>
          <a:bodyPr>
            <a:normAutofit fontScale="85000" lnSpcReduction="10000"/>
          </a:bodyPr>
          <a:lstStyle/>
          <a:p>
            <a:r>
              <a:rPr lang="fr-FR" sz="2000" dirty="0" smtClean="0"/>
              <a:t>Etre suffisamment outillé pour défendre les intérêts  de la profession</a:t>
            </a:r>
          </a:p>
          <a:p>
            <a:r>
              <a:rPr lang="fr-FR" sz="2000" dirty="0" smtClean="0"/>
              <a:t>Mettre en avant l’intérêt général</a:t>
            </a:r>
          </a:p>
          <a:p>
            <a:r>
              <a:rPr lang="fr-FR" sz="2000" dirty="0" smtClean="0"/>
              <a:t>Etre ferme dans ses positions pour l’intérêt de tous  (ne pas être faible de caractère)</a:t>
            </a:r>
          </a:p>
          <a:p>
            <a:r>
              <a:rPr lang="fr-FR" sz="2000" dirty="0" smtClean="0"/>
              <a:t>Rester fidèle à sa base et ne pas défendre ses intérêts personnels</a:t>
            </a:r>
          </a:p>
          <a:p>
            <a:r>
              <a:rPr lang="fr-FR" sz="2000" dirty="0" smtClean="0"/>
              <a:t>Avoir beaucoup d’initiatives</a:t>
            </a:r>
          </a:p>
          <a:p>
            <a:r>
              <a:rPr lang="fr-FR" sz="2000" dirty="0" smtClean="0"/>
              <a:t>Etre correct et respecter les autres membres du CLPA</a:t>
            </a:r>
          </a:p>
          <a:p>
            <a:r>
              <a:rPr lang="fr-FR" sz="2000" dirty="0" smtClean="0"/>
              <a:t>Pouvoir communiquer et coller à sa base</a:t>
            </a:r>
          </a:p>
          <a:p>
            <a:r>
              <a:rPr lang="fr-FR" sz="2000" dirty="0" smtClean="0"/>
              <a:t>Savoir qu’on est là par la volonté de sa base</a:t>
            </a:r>
          </a:p>
          <a:p>
            <a:r>
              <a:rPr lang="fr-FR" sz="2000" dirty="0" smtClean="0"/>
              <a:t>Etre capable  de travailler avec n’importe qui</a:t>
            </a:r>
          </a:p>
          <a:p>
            <a:r>
              <a:rPr lang="fr-FR" sz="2000" dirty="0" smtClean="0"/>
              <a:t>Etre comme un militaire  ( esprit de sacrifice )</a:t>
            </a:r>
          </a:p>
          <a:p>
            <a:r>
              <a:rPr lang="fr-FR" sz="2000" dirty="0" smtClean="0"/>
              <a:t>Etre un modèle et ne pas s’énerver vite</a:t>
            </a:r>
          </a:p>
          <a:p>
            <a:r>
              <a:rPr lang="fr-FR" sz="2000" dirty="0" smtClean="0"/>
              <a:t>Eviter les absences aux réunions,  être accessible à tout moment</a:t>
            </a:r>
          </a:p>
          <a:p>
            <a:r>
              <a:rPr lang="fr-FR" sz="2000" dirty="0" smtClean="0"/>
              <a:t>Etre très actif et entreprenant</a:t>
            </a:r>
          </a:p>
          <a:p>
            <a:r>
              <a:rPr lang="fr-FR" sz="2000" dirty="0" smtClean="0"/>
              <a:t>Servir de modèle</a:t>
            </a:r>
          </a:p>
          <a:p>
            <a:r>
              <a:rPr lang="fr-FR" sz="2000" dirty="0" smtClean="0"/>
              <a:t>Rester à l’écoute des membres du CLPA</a:t>
            </a:r>
          </a:p>
          <a:p>
            <a:endParaRPr lang="fr-FR" dirty="0" smtClean="0"/>
          </a:p>
          <a:p>
            <a:endParaRPr lang="fr-FR" dirty="0" smtClean="0"/>
          </a:p>
          <a:p>
            <a:endParaRPr lang="fr-FR" dirty="0"/>
          </a:p>
        </p:txBody>
      </p:sp>
    </p:spTree>
    <p:extLst>
      <p:ext uri="{BB962C8B-B14F-4D97-AF65-F5344CB8AC3E}">
        <p14:creationId xmlns:p14="http://schemas.microsoft.com/office/powerpoint/2010/main" val="125607830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864096"/>
          </a:xfrm>
        </p:spPr>
        <p:txBody>
          <a:bodyPr>
            <a:normAutofit/>
          </a:bodyPr>
          <a:lstStyle/>
          <a:p>
            <a:r>
              <a:rPr lang="fr-FR" sz="2400" b="1" dirty="0"/>
              <a:t>CONTRAINTES MAJEURES</a:t>
            </a:r>
            <a:r>
              <a:rPr lang="fr-FR" sz="2400" dirty="0"/>
              <a:t/>
            </a:r>
            <a:br>
              <a:rPr lang="fr-FR" sz="2400" dirty="0"/>
            </a:br>
            <a:endParaRPr lang="fr-FR" sz="2400" dirty="0"/>
          </a:p>
        </p:txBody>
      </p:sp>
      <p:sp>
        <p:nvSpPr>
          <p:cNvPr id="3" name="Espace réservé du contenu 2"/>
          <p:cNvSpPr>
            <a:spLocks noGrp="1"/>
          </p:cNvSpPr>
          <p:nvPr>
            <p:ph idx="1"/>
          </p:nvPr>
        </p:nvSpPr>
        <p:spPr>
          <a:xfrm>
            <a:off x="457200" y="908720"/>
            <a:ext cx="8229600" cy="5217443"/>
          </a:xfrm>
        </p:spPr>
        <p:txBody>
          <a:bodyPr/>
          <a:lstStyle/>
          <a:p>
            <a:pPr fontAlgn="base"/>
            <a:r>
              <a:rPr lang="fr-FR" dirty="0"/>
              <a:t>Insuffisance des moyens  financiers et logistiques</a:t>
            </a:r>
          </a:p>
          <a:p>
            <a:pPr fontAlgn="base"/>
            <a:r>
              <a:rPr lang="fr-FR" dirty="0"/>
              <a:t>Manque de motivation des conseillers</a:t>
            </a:r>
          </a:p>
          <a:p>
            <a:pPr fontAlgn="base"/>
            <a:r>
              <a:rPr lang="fr-FR" dirty="0"/>
              <a:t>Quasi absence de restitution à la base des décisions prises au niveau de l’ICC</a:t>
            </a:r>
          </a:p>
          <a:p>
            <a:pPr fontAlgn="base"/>
            <a:r>
              <a:rPr lang="fr-FR" dirty="0"/>
              <a:t>Le caractère particulier du centre de pêche de Joal</a:t>
            </a:r>
          </a:p>
          <a:p>
            <a:pPr marL="0" indent="0">
              <a:buNone/>
            </a:pPr>
            <a:endParaRPr lang="fr-FR" dirty="0"/>
          </a:p>
        </p:txBody>
      </p:sp>
    </p:spTree>
    <p:extLst>
      <p:ext uri="{BB962C8B-B14F-4D97-AF65-F5344CB8AC3E}">
        <p14:creationId xmlns:p14="http://schemas.microsoft.com/office/powerpoint/2010/main" val="12163924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44624"/>
            <a:ext cx="8229600" cy="792088"/>
          </a:xfrm>
        </p:spPr>
        <p:txBody>
          <a:bodyPr>
            <a:normAutofit fontScale="90000"/>
          </a:bodyPr>
          <a:lstStyle/>
          <a:p>
            <a:r>
              <a:rPr lang="fr-FR" sz="2700" b="1" dirty="0"/>
              <a:t>LES PERSPECTIVES</a:t>
            </a:r>
            <a:r>
              <a:rPr lang="fr-FR" dirty="0"/>
              <a:t/>
            </a:r>
            <a:br>
              <a:rPr lang="fr-FR" dirty="0"/>
            </a:br>
            <a:endParaRPr lang="fr-FR" dirty="0"/>
          </a:p>
        </p:txBody>
      </p:sp>
      <p:sp>
        <p:nvSpPr>
          <p:cNvPr id="3" name="Espace réservé du contenu 2"/>
          <p:cNvSpPr>
            <a:spLocks noGrp="1"/>
          </p:cNvSpPr>
          <p:nvPr>
            <p:ph idx="1"/>
          </p:nvPr>
        </p:nvSpPr>
        <p:spPr>
          <a:xfrm>
            <a:off x="457200" y="836712"/>
            <a:ext cx="8229600" cy="5289451"/>
          </a:xfrm>
        </p:spPr>
        <p:txBody>
          <a:bodyPr>
            <a:normAutofit fontScale="85000" lnSpcReduction="10000"/>
          </a:bodyPr>
          <a:lstStyle/>
          <a:p>
            <a:pPr fontAlgn="base"/>
            <a:r>
              <a:rPr lang="fr-FR" dirty="0"/>
              <a:t>Renforcer le plaidoyer pour que le CLPA rentre en possession des 60 % des permis de pêche</a:t>
            </a:r>
          </a:p>
          <a:p>
            <a:pPr fontAlgn="base"/>
            <a:r>
              <a:rPr lang="fr-FR" dirty="0"/>
              <a:t>Instaurer le contingentement du côté des sennes tournantes pour éviter la surproduction et la mévente</a:t>
            </a:r>
          </a:p>
          <a:p>
            <a:pPr fontAlgn="base"/>
            <a:r>
              <a:rPr lang="fr-FR" dirty="0"/>
              <a:t>Observer des journées sans pêche</a:t>
            </a:r>
          </a:p>
          <a:p>
            <a:pPr fontAlgn="base"/>
            <a:r>
              <a:rPr lang="fr-FR" dirty="0"/>
              <a:t>Achever les travaux du centre de gestion des ressources halieutiques (siège du CLPA de Joal-Fadiouth)</a:t>
            </a:r>
          </a:p>
          <a:p>
            <a:pPr fontAlgn="base"/>
            <a:r>
              <a:rPr lang="fr-FR" dirty="0"/>
              <a:t>Plaider pour la construction du nouveau quai de pêche</a:t>
            </a:r>
          </a:p>
          <a:p>
            <a:pPr fontAlgn="base"/>
            <a:r>
              <a:rPr lang="fr-FR" dirty="0"/>
              <a:t>Plaider pour la Nationalisation  des espèces pélagiques</a:t>
            </a:r>
          </a:p>
          <a:p>
            <a:pPr marL="0" indent="0">
              <a:buNone/>
            </a:pPr>
            <a:endParaRPr lang="fr-FR" dirty="0"/>
          </a:p>
        </p:txBody>
      </p:sp>
    </p:spTree>
    <p:extLst>
      <p:ext uri="{BB962C8B-B14F-4D97-AF65-F5344CB8AC3E}">
        <p14:creationId xmlns:p14="http://schemas.microsoft.com/office/powerpoint/2010/main" val="10743192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b="1" dirty="0"/>
              <a:t>Merci de votre aimable attention!</a:t>
            </a:r>
            <a:r>
              <a:rPr lang="fr-FR" dirty="0"/>
              <a:t/>
            </a:r>
            <a:br>
              <a:rPr lang="fr-FR" dirty="0"/>
            </a:br>
            <a:endParaRPr lang="fr-FR" dirty="0"/>
          </a:p>
        </p:txBody>
      </p:sp>
      <p:pic>
        <p:nvPicPr>
          <p:cNvPr id="10243" name="Picture 3"/>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1560" y="1052736"/>
            <a:ext cx="7776864" cy="4392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44"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576" y="5445224"/>
            <a:ext cx="6696744" cy="12363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1832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Le conseil est une relation</a:t>
            </a:r>
            <a:endParaRPr lang="fr-FR" dirty="0"/>
          </a:p>
        </p:txBody>
      </p:sp>
      <p:sp>
        <p:nvSpPr>
          <p:cNvPr id="3" name="Espace réservé du contenu 2"/>
          <p:cNvSpPr>
            <a:spLocks noGrp="1"/>
          </p:cNvSpPr>
          <p:nvPr>
            <p:ph idx="1"/>
          </p:nvPr>
        </p:nvSpPr>
        <p:spPr/>
        <p:txBody>
          <a:bodyPr>
            <a:normAutofit lnSpcReduction="10000"/>
          </a:bodyPr>
          <a:lstStyle/>
          <a:p>
            <a:r>
              <a:rPr lang="fr-FR" sz="2400" dirty="0" smtClean="0"/>
              <a:t>Le conseil est une relation de confiance: </a:t>
            </a:r>
            <a:r>
              <a:rPr lang="fr-FR" sz="1600" dirty="0" smtClean="0"/>
              <a:t>c’est la prestation qui fait naitre cette relation et la développer</a:t>
            </a:r>
          </a:p>
          <a:p>
            <a:r>
              <a:rPr lang="fr-FR" sz="2400" dirty="0" smtClean="0"/>
              <a:t>Le conseil est une relation de communication: </a:t>
            </a:r>
            <a:r>
              <a:rPr lang="fr-FR" sz="1900" dirty="0" smtClean="0"/>
              <a:t>c’est un message entre une source émettrice A et un destinataire B  dans cette communication il faut s’assurer que le message a été bien reçu, compris et savoir comment le récepteur a réagi face au message (</a:t>
            </a:r>
            <a:r>
              <a:rPr lang="fr-FR" sz="1900" dirty="0" err="1" smtClean="0"/>
              <a:t>feed</a:t>
            </a:r>
            <a:r>
              <a:rPr lang="fr-FR" sz="1900" dirty="0" smtClean="0"/>
              <a:t> back)</a:t>
            </a:r>
          </a:p>
          <a:p>
            <a:r>
              <a:rPr lang="fr-FR" sz="2400" dirty="0" smtClean="0"/>
              <a:t>Le conseiller est une relation mutuel: </a:t>
            </a:r>
            <a:r>
              <a:rPr lang="fr-FR" sz="1600" dirty="0" smtClean="0"/>
              <a:t>le conseiller n’est pas une relation de commandement, le destinataire ne doit pas recevoir d’ordre, de directive ni d’instruction,</a:t>
            </a:r>
          </a:p>
          <a:p>
            <a:r>
              <a:rPr lang="fr-FR" sz="1600" dirty="0" smtClean="0"/>
              <a:t>Conseiller ce n’est pas décider , ce n’est pas  imposer ses idées,  </a:t>
            </a:r>
            <a:r>
              <a:rPr lang="fr-FR" sz="1600" b="1" dirty="0" smtClean="0"/>
              <a:t>c’est négocier ,c’est influer sur un processus  de prise de décision, c’est accompagner vers un changement voulu,</a:t>
            </a:r>
          </a:p>
          <a:p>
            <a:r>
              <a:rPr lang="fr-FR" sz="2400" dirty="0" smtClean="0"/>
              <a:t>le conseil est un organe de délibération, </a:t>
            </a:r>
            <a:r>
              <a:rPr lang="fr-FR" sz="1600" dirty="0" smtClean="0"/>
              <a:t>une assemblée chargée de d’examiner, étudier une question réfléchir sur une décision à prendre</a:t>
            </a:r>
          </a:p>
          <a:p>
            <a:r>
              <a:rPr lang="fr-FR" sz="2400" dirty="0" smtClean="0"/>
              <a:t>L’instance de coordination et de conseil (ICC) est l’organe de délibération du CLPA.</a:t>
            </a:r>
          </a:p>
          <a:p>
            <a:endParaRPr lang="fr-FR" sz="2400" b="1" dirty="0" smtClean="0"/>
          </a:p>
        </p:txBody>
      </p:sp>
    </p:spTree>
    <p:extLst>
      <p:ext uri="{BB962C8B-B14F-4D97-AF65-F5344CB8AC3E}">
        <p14:creationId xmlns:p14="http://schemas.microsoft.com/office/powerpoint/2010/main" val="27534204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fontScale="90000"/>
          </a:bodyPr>
          <a:lstStyle/>
          <a:p>
            <a:r>
              <a:rPr lang="fr-FR" dirty="0" smtClean="0"/>
              <a:t>Comment prendre une décision au sein du CLPA</a:t>
            </a:r>
            <a:endParaRPr lang="fr-FR" dirty="0"/>
          </a:p>
        </p:txBody>
      </p:sp>
      <p:sp>
        <p:nvSpPr>
          <p:cNvPr id="3" name="Espace réservé du contenu 2"/>
          <p:cNvSpPr>
            <a:spLocks noGrp="1"/>
          </p:cNvSpPr>
          <p:nvPr>
            <p:ph idx="1"/>
          </p:nvPr>
        </p:nvSpPr>
        <p:spPr/>
        <p:txBody>
          <a:bodyPr>
            <a:normAutofit fontScale="92500" lnSpcReduction="10000"/>
          </a:bodyPr>
          <a:lstStyle/>
          <a:p>
            <a:r>
              <a:rPr lang="fr-FR" sz="2000" dirty="0" smtClean="0"/>
              <a:t>Seul au cours des réunions de conseil que se disputent les décisions à prendre</a:t>
            </a:r>
          </a:p>
          <a:p>
            <a:r>
              <a:rPr lang="fr-FR" sz="2000" dirty="0" smtClean="0"/>
              <a:t>Déterminer l’ordre du jour qui peut être défini sur la base d’une demande interne ou externe</a:t>
            </a:r>
          </a:p>
          <a:p>
            <a:r>
              <a:rPr lang="fr-FR" sz="2000" dirty="0" smtClean="0"/>
              <a:t>Le secrétaire doit saisir par écrit le préfet qui autorise la convocation de la réunion si c’est une demande interne</a:t>
            </a:r>
          </a:p>
          <a:p>
            <a:r>
              <a:rPr lang="fr-FR" sz="2000" dirty="0" smtClean="0"/>
              <a:t>Pour la demande externe  (l’administration centrale des pêches,  les élus locaux, les autres CLPA, des ONG, et des partenaires techniques et financiers peuvent exprimer une demande expresse qui peut être à l’origine de la définition d’un ordre du jour et saisissent le préfet par écrit qui demande au secrétaire de convoquer une réunion</a:t>
            </a:r>
          </a:p>
          <a:p>
            <a:r>
              <a:rPr lang="fr-FR" sz="2000" dirty="0" smtClean="0"/>
              <a:t>La proposition doit être  conforme aux textes du code de la pêche</a:t>
            </a:r>
          </a:p>
          <a:p>
            <a:r>
              <a:rPr lang="fr-FR" sz="2000" dirty="0" smtClean="0"/>
              <a:t>Les conseillers recueillent les avis et suggestions de la base ,</a:t>
            </a:r>
          </a:p>
          <a:p>
            <a:r>
              <a:rPr lang="fr-FR" sz="2000" dirty="0" smtClean="0"/>
              <a:t>sur la base des suggestions et recommandations des membres des collèges les conseillers proposent  des solutions au préfet</a:t>
            </a:r>
          </a:p>
          <a:p>
            <a:r>
              <a:rPr lang="fr-FR" sz="2000" dirty="0" smtClean="0"/>
              <a:t>Le secrétaire écrit le PV de proposition qu’il soumet au préfet</a:t>
            </a:r>
          </a:p>
          <a:p>
            <a:endParaRPr lang="fr-FR" sz="1800" dirty="0" smtClean="0"/>
          </a:p>
          <a:p>
            <a:endParaRPr lang="fr-FR" dirty="0" smtClean="0"/>
          </a:p>
          <a:p>
            <a:endParaRPr lang="fr-FR" dirty="0"/>
          </a:p>
        </p:txBody>
      </p:sp>
    </p:spTree>
    <p:extLst>
      <p:ext uri="{BB962C8B-B14F-4D97-AF65-F5344CB8AC3E}">
        <p14:creationId xmlns:p14="http://schemas.microsoft.com/office/powerpoint/2010/main" val="35354738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CLPA</a:t>
            </a:r>
            <a:endParaRPr lang="fr-FR" dirty="0"/>
          </a:p>
        </p:txBody>
      </p:sp>
      <p:sp>
        <p:nvSpPr>
          <p:cNvPr id="5" name="Espace réservé du contenu 2"/>
          <p:cNvSpPr>
            <a:spLocks noGrp="1"/>
          </p:cNvSpPr>
          <p:nvPr>
            <p:ph idx="1"/>
          </p:nvPr>
        </p:nvSpPr>
        <p:spPr/>
        <p:txBody>
          <a:bodyPr>
            <a:normAutofit fontScale="92500" lnSpcReduction="10000"/>
          </a:bodyPr>
          <a:lstStyle/>
          <a:p>
            <a:r>
              <a:rPr lang="fr-FR" sz="4000" dirty="0" smtClean="0"/>
              <a:t>Conseil Local de la Pêche Artisanale</a:t>
            </a:r>
          </a:p>
          <a:p>
            <a:r>
              <a:rPr lang="fr-FR" sz="4000" dirty="0" smtClean="0"/>
              <a:t>L’ensemble des acteurs de la pêche artisanale forme le CLPA </a:t>
            </a:r>
          </a:p>
          <a:p>
            <a:r>
              <a:rPr lang="fr-FR" sz="4000" dirty="0" smtClean="0"/>
              <a:t>A l’exception des représentants de l’administration,  des sages et notables et des collectivités locales, les autres représentants sont élus au sein de leurs collèges</a:t>
            </a:r>
            <a:endParaRPr lang="fr-FR" sz="4000" dirty="0"/>
          </a:p>
        </p:txBody>
      </p:sp>
    </p:spTree>
    <p:extLst>
      <p:ext uri="{BB962C8B-B14F-4D97-AF65-F5344CB8AC3E}">
        <p14:creationId xmlns:p14="http://schemas.microsoft.com/office/powerpoint/2010/main" val="896131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1"/>
          <p:cNvSpPr>
            <a:spLocks noGrp="1"/>
          </p:cNvSpPr>
          <p:nvPr>
            <p:ph type="title"/>
          </p:nvPr>
        </p:nvSpPr>
        <p:spPr>
          <a:xfrm>
            <a:off x="971600" y="44624"/>
            <a:ext cx="7344816" cy="1008112"/>
          </a:xfrm>
        </p:spPr>
        <p:txBody>
          <a:bodyPr>
            <a:normAutofit fontScale="90000"/>
          </a:bodyPr>
          <a:lstStyle/>
          <a:p>
            <a:r>
              <a:rPr lang="fr-FR" dirty="0" smtClean="0"/>
              <a:t>Organe de gestion du CLPA</a:t>
            </a:r>
            <a:br>
              <a:rPr lang="fr-FR" dirty="0" smtClean="0"/>
            </a:br>
            <a:endParaRPr lang="fr-FR" dirty="0"/>
          </a:p>
        </p:txBody>
      </p:sp>
      <p:sp>
        <p:nvSpPr>
          <p:cNvPr id="6" name="Espace réservé du contenu 2"/>
          <p:cNvSpPr>
            <a:spLocks noGrp="1"/>
          </p:cNvSpPr>
          <p:nvPr>
            <p:ph idx="1"/>
          </p:nvPr>
        </p:nvSpPr>
        <p:spPr/>
        <p:txBody>
          <a:bodyPr>
            <a:normAutofit/>
          </a:bodyPr>
          <a:lstStyle/>
          <a:p>
            <a:pPr marL="0" indent="0" algn="ctr">
              <a:buNone/>
            </a:pPr>
            <a:endParaRPr lang="fr-FR" sz="2000" dirty="0" smtClean="0">
              <a:solidFill>
                <a:prstClr val="black"/>
              </a:solidFill>
              <a:ea typeface="+mj-ea"/>
              <a:cs typeface="+mj-cs"/>
            </a:endParaRPr>
          </a:p>
          <a:p>
            <a:pPr marL="0" indent="0" algn="ctr">
              <a:buNone/>
            </a:pPr>
            <a:r>
              <a:rPr lang="fr-FR" sz="2400" dirty="0" smtClean="0">
                <a:solidFill>
                  <a:prstClr val="black"/>
                </a:solidFill>
                <a:ea typeface="+mj-ea"/>
                <a:cs typeface="+mj-cs"/>
              </a:rPr>
              <a:t>ICC Instance </a:t>
            </a:r>
            <a:r>
              <a:rPr lang="fr-FR" sz="2400" dirty="0">
                <a:solidFill>
                  <a:prstClr val="black"/>
                </a:solidFill>
                <a:ea typeface="+mj-ea"/>
                <a:cs typeface="+mj-cs"/>
              </a:rPr>
              <a:t>de coordination et de </a:t>
            </a:r>
            <a:r>
              <a:rPr lang="fr-FR" sz="2400" dirty="0" smtClean="0">
                <a:solidFill>
                  <a:prstClr val="black"/>
                </a:solidFill>
                <a:ea typeface="+mj-ea"/>
                <a:cs typeface="+mj-cs"/>
              </a:rPr>
              <a:t>conseil</a:t>
            </a:r>
          </a:p>
          <a:p>
            <a:pPr marL="0" indent="0" algn="ctr">
              <a:buNone/>
            </a:pPr>
            <a:endParaRPr lang="fr-FR" sz="2400" dirty="0" smtClean="0">
              <a:solidFill>
                <a:prstClr val="black"/>
              </a:solidFill>
              <a:ea typeface="+mj-ea"/>
              <a:cs typeface="+mj-cs"/>
            </a:endParaRPr>
          </a:p>
          <a:p>
            <a:pPr marL="0" indent="0" algn="ctr">
              <a:buNone/>
            </a:pPr>
            <a:endParaRPr lang="fr-FR" sz="2400" dirty="0">
              <a:solidFill>
                <a:prstClr val="black"/>
              </a:solidFill>
              <a:ea typeface="+mj-ea"/>
              <a:cs typeface="+mj-cs"/>
            </a:endParaRPr>
          </a:p>
          <a:p>
            <a:pPr marL="0" indent="0" algn="ctr">
              <a:buNone/>
            </a:pPr>
            <a:r>
              <a:rPr lang="fr-FR" sz="2400" dirty="0" smtClean="0"/>
              <a:t>Bureau Exécutif</a:t>
            </a:r>
            <a:endParaRPr lang="fr-FR" sz="2000" dirty="0" smtClean="0"/>
          </a:p>
          <a:p>
            <a:pPr marL="0" indent="0" algn="ctr">
              <a:buNone/>
            </a:pPr>
            <a:endParaRPr lang="fr-FR" sz="2000" dirty="0"/>
          </a:p>
          <a:p>
            <a:pPr marL="0" indent="0" algn="ctr">
              <a:buNone/>
            </a:pPr>
            <a:endParaRPr lang="fr-FR" sz="2000" dirty="0" smtClean="0"/>
          </a:p>
          <a:p>
            <a:pPr marL="0" indent="0" algn="ctr">
              <a:buNone/>
            </a:pPr>
            <a:endParaRPr lang="fr-FR" sz="2000" dirty="0" smtClean="0"/>
          </a:p>
          <a:p>
            <a:pPr marL="0" indent="0" algn="ctr">
              <a:buNone/>
            </a:pPr>
            <a:endParaRPr lang="fr-FR" sz="2000" dirty="0" smtClean="0"/>
          </a:p>
          <a:p>
            <a:pPr marL="0" indent="0" algn="ctr">
              <a:buNone/>
            </a:pPr>
            <a:endParaRPr lang="fr-FR" sz="2000" dirty="0" smtClean="0"/>
          </a:p>
          <a:p>
            <a:pPr marL="0" indent="0" algn="ctr">
              <a:buNone/>
            </a:pPr>
            <a:endParaRPr lang="fr-FR" sz="2000" dirty="0"/>
          </a:p>
        </p:txBody>
      </p:sp>
      <p:sp>
        <p:nvSpPr>
          <p:cNvPr id="7" name="Double flèche verticale 6"/>
          <p:cNvSpPr/>
          <p:nvPr/>
        </p:nvSpPr>
        <p:spPr>
          <a:xfrm>
            <a:off x="4286248" y="2566044"/>
            <a:ext cx="484632" cy="72008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8" name="Double flèche verticale 7"/>
          <p:cNvSpPr/>
          <p:nvPr/>
        </p:nvSpPr>
        <p:spPr>
          <a:xfrm>
            <a:off x="4286248" y="3646164"/>
            <a:ext cx="484632" cy="72008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aphicFrame>
        <p:nvGraphicFramePr>
          <p:cNvPr id="9" name="Tableau 8"/>
          <p:cNvGraphicFramePr>
            <a:graphicFrameLocks noGrp="1"/>
          </p:cNvGraphicFramePr>
          <p:nvPr>
            <p:extLst>
              <p:ext uri="{D42A27DB-BD31-4B8C-83A1-F6EECF244321}">
                <p14:modId xmlns:p14="http://schemas.microsoft.com/office/powerpoint/2010/main" val="3339207951"/>
              </p:ext>
            </p:extLst>
          </p:nvPr>
        </p:nvGraphicFramePr>
        <p:xfrm>
          <a:off x="899590" y="4869160"/>
          <a:ext cx="7344820" cy="1737360"/>
        </p:xfrm>
        <a:graphic>
          <a:graphicData uri="http://schemas.openxmlformats.org/drawingml/2006/table">
            <a:tbl>
              <a:tblPr firstRow="1" bandRow="1">
                <a:tableStyleId>{5C22544A-7EE6-4342-B048-85BDC9FD1C3A}</a:tableStyleId>
              </a:tblPr>
              <a:tblGrid>
                <a:gridCol w="1468964"/>
                <a:gridCol w="1468964"/>
                <a:gridCol w="1468964"/>
                <a:gridCol w="1468964"/>
                <a:gridCol w="1468964"/>
              </a:tblGrid>
              <a:tr h="1080120">
                <a:tc>
                  <a:txBody>
                    <a:bodyPr/>
                    <a:lstStyle/>
                    <a:p>
                      <a:r>
                        <a:rPr lang="fr-FR" sz="1800" dirty="0" smtClean="0">
                          <a:solidFill>
                            <a:schemeClr val="tx1"/>
                          </a:solidFill>
                        </a:rPr>
                        <a:t>Commission </a:t>
                      </a:r>
                    </a:p>
                    <a:p>
                      <a:r>
                        <a:rPr lang="fr-FR" sz="1800" dirty="0" smtClean="0">
                          <a:solidFill>
                            <a:schemeClr val="tx1"/>
                          </a:solidFill>
                        </a:rPr>
                        <a:t>Information et</a:t>
                      </a:r>
                    </a:p>
                    <a:p>
                      <a:r>
                        <a:rPr lang="fr-FR" sz="1800" dirty="0" smtClean="0">
                          <a:solidFill>
                            <a:schemeClr val="tx1"/>
                          </a:solidFill>
                        </a:rPr>
                        <a:t>Sensibilisation</a:t>
                      </a:r>
                    </a:p>
                    <a:p>
                      <a:endParaRPr lang="fr-FR" dirty="0"/>
                    </a:p>
                  </a:txBody>
                  <a:tcPr>
                    <a:solidFill>
                      <a:schemeClr val="bg1"/>
                    </a:solidFill>
                  </a:tcPr>
                </a:tc>
                <a:tc>
                  <a:txBody>
                    <a:bodyPr/>
                    <a:lstStyle/>
                    <a:p>
                      <a:r>
                        <a:rPr lang="fr-FR" sz="1800" dirty="0" smtClean="0">
                          <a:solidFill>
                            <a:schemeClr val="tx1"/>
                          </a:solidFill>
                        </a:rPr>
                        <a:t>Commission</a:t>
                      </a:r>
                    </a:p>
                    <a:p>
                      <a:r>
                        <a:rPr lang="fr-FR" sz="1800" dirty="0" smtClean="0">
                          <a:solidFill>
                            <a:schemeClr val="tx1"/>
                          </a:solidFill>
                        </a:rPr>
                        <a:t>Surveillance</a:t>
                      </a:r>
                    </a:p>
                    <a:p>
                      <a:endParaRPr lang="fr-FR" dirty="0"/>
                    </a:p>
                  </a:txBody>
                  <a:tcPr>
                    <a:solidFill>
                      <a:schemeClr val="bg2"/>
                    </a:solidFill>
                  </a:tcPr>
                </a:tc>
                <a:tc>
                  <a:txBody>
                    <a:bodyPr/>
                    <a:lstStyle/>
                    <a:p>
                      <a:r>
                        <a:rPr lang="fr-FR" sz="1800" dirty="0" smtClean="0">
                          <a:solidFill>
                            <a:schemeClr val="tx1"/>
                          </a:solidFill>
                        </a:rPr>
                        <a:t>Commission</a:t>
                      </a:r>
                    </a:p>
                    <a:p>
                      <a:r>
                        <a:rPr lang="fr-FR" sz="1800" dirty="0" smtClean="0">
                          <a:solidFill>
                            <a:schemeClr val="tx1"/>
                          </a:solidFill>
                        </a:rPr>
                        <a:t>Des finances et recherche de fond</a:t>
                      </a:r>
                    </a:p>
                    <a:p>
                      <a:endParaRPr lang="fr-FR" dirty="0"/>
                    </a:p>
                  </a:txBody>
                  <a:tcPr>
                    <a:solidFill>
                      <a:schemeClr val="bg1"/>
                    </a:solidFill>
                  </a:tcPr>
                </a:tc>
                <a:tc>
                  <a:txBody>
                    <a:bodyPr/>
                    <a:lstStyle/>
                    <a:p>
                      <a:r>
                        <a:rPr lang="fr-FR" sz="1800" dirty="0" smtClean="0">
                          <a:solidFill>
                            <a:schemeClr val="tx1"/>
                          </a:solidFill>
                        </a:rPr>
                        <a:t>Commission </a:t>
                      </a:r>
                    </a:p>
                    <a:p>
                      <a:r>
                        <a:rPr lang="fr-FR" sz="2000" dirty="0" smtClean="0">
                          <a:solidFill>
                            <a:schemeClr val="tx1"/>
                          </a:solidFill>
                        </a:rPr>
                        <a:t>Scientifique </a:t>
                      </a:r>
                    </a:p>
                    <a:p>
                      <a:r>
                        <a:rPr lang="fr-FR" sz="1800" dirty="0" smtClean="0">
                          <a:solidFill>
                            <a:schemeClr val="tx1"/>
                          </a:solidFill>
                        </a:rPr>
                        <a:t>GRH</a:t>
                      </a:r>
                    </a:p>
                    <a:p>
                      <a:endParaRPr lang="fr-FR" dirty="0"/>
                    </a:p>
                  </a:txBody>
                  <a:tcPr>
                    <a:solidFill>
                      <a:schemeClr val="bg2"/>
                    </a:solidFill>
                  </a:tcPr>
                </a:tc>
                <a:tc>
                  <a:txBody>
                    <a:bodyPr/>
                    <a:lstStyle/>
                    <a:p>
                      <a:r>
                        <a:rPr lang="fr-FR" sz="1800" dirty="0" smtClean="0">
                          <a:solidFill>
                            <a:schemeClr val="tx1"/>
                          </a:solidFill>
                        </a:rPr>
                        <a:t>Commission</a:t>
                      </a:r>
                    </a:p>
                    <a:p>
                      <a:r>
                        <a:rPr lang="fr-FR" sz="2000" dirty="0" smtClean="0">
                          <a:solidFill>
                            <a:schemeClr val="tx1"/>
                          </a:solidFill>
                        </a:rPr>
                        <a:t>Prévention</a:t>
                      </a:r>
                      <a:r>
                        <a:rPr lang="fr-FR" sz="1800" dirty="0" smtClean="0">
                          <a:solidFill>
                            <a:schemeClr val="tx1"/>
                          </a:solidFill>
                        </a:rPr>
                        <a:t> et règlement des conflits</a:t>
                      </a:r>
                    </a:p>
                    <a:p>
                      <a:endParaRPr lang="fr-FR" dirty="0"/>
                    </a:p>
                  </a:txBody>
                  <a:tcPr>
                    <a:solidFill>
                      <a:schemeClr val="bg1"/>
                    </a:solidFill>
                  </a:tcPr>
                </a:tc>
              </a:tr>
            </a:tbl>
          </a:graphicData>
        </a:graphic>
      </p:graphicFrame>
    </p:spTree>
    <p:extLst>
      <p:ext uri="{BB962C8B-B14F-4D97-AF65-F5344CB8AC3E}">
        <p14:creationId xmlns:p14="http://schemas.microsoft.com/office/powerpoint/2010/main" val="3387879179"/>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714</TotalTime>
  <Words>2680</Words>
  <Application>Microsoft Office PowerPoint</Application>
  <PresentationFormat>Affichage à l'écran (4:3)</PresentationFormat>
  <Paragraphs>474</Paragraphs>
  <Slides>52</Slides>
  <Notes>0</Notes>
  <HiddenSlides>0</HiddenSlides>
  <MMClips>0</MMClips>
  <ScaleCrop>false</ScaleCrop>
  <HeadingPairs>
    <vt:vector size="4" baseType="variant">
      <vt:variant>
        <vt:lpstr>Thème</vt:lpstr>
      </vt:variant>
      <vt:variant>
        <vt:i4>1</vt:i4>
      </vt:variant>
      <vt:variant>
        <vt:lpstr>Titres des diapositives</vt:lpstr>
      </vt:variant>
      <vt:variant>
        <vt:i4>52</vt:i4>
      </vt:variant>
    </vt:vector>
  </HeadingPairs>
  <TitlesOfParts>
    <vt:vector size="53" baseType="lpstr">
      <vt:lpstr>Thème Office</vt:lpstr>
      <vt:lpstr>Le Guide du Conseiller </vt:lpstr>
      <vt:lpstr>Formation pour être représentant de collège de métier de la pêche artisanale</vt:lpstr>
      <vt:lpstr>Conseiller</vt:lpstr>
      <vt:lpstr>Le représentant doit être </vt:lpstr>
      <vt:lpstr>Je suis conseiller au service du CLPA Représenter c’est:</vt:lpstr>
      <vt:lpstr>Le conseil est une relation</vt:lpstr>
      <vt:lpstr>Comment prendre une décision au sein du CLPA</vt:lpstr>
      <vt:lpstr>CLPA</vt:lpstr>
      <vt:lpstr>Organe de gestion du CLPA </vt:lpstr>
      <vt:lpstr>Comité de coordination </vt:lpstr>
      <vt:lpstr>Rôle du comité de coordination</vt:lpstr>
      <vt:lpstr>Fonctions spécifiques des membres du comité de coordination Le coordonnateur</vt:lpstr>
      <vt:lpstr>Fonctions spécifiques des membres du comité de coordination Le Secrétaire général</vt:lpstr>
      <vt:lpstr>Fonctions spécifiques des membres du comité de coordination Le Trésorier général</vt:lpstr>
      <vt:lpstr>Fonctions spécifiques des membres du comité de coordination les adjoints</vt:lpstr>
      <vt:lpstr>Fonctions spécifiques des membres du comité de coordination Président commission GRH de l’environnement et de la recherche participative</vt:lpstr>
      <vt:lpstr>Fonctions spécifiques des membres du comité de coordination Président commission finance et partenariat chargée des infrastructures et des actions sociales</vt:lpstr>
      <vt:lpstr>Fonctions spécifiques des membres du comité de coordination Président commission prévention et règlement des conflits chargé des relations  extérieures</vt:lpstr>
      <vt:lpstr>Fonctions spécifiques des membres du comité de coordination Président commission de surveillance et de sécurité en mer (brigade Co-surveillance)</vt:lpstr>
      <vt:lpstr>Fonctions spécifiques des membres du comité de coordination Président commission sensibilisation, information, formation et communication</vt:lpstr>
      <vt:lpstr>Fonctions spécifiques des Commissaires aux comptes </vt:lpstr>
      <vt:lpstr>La cogestion</vt:lpstr>
      <vt:lpstr>  Présentation Cogestion du CLPA DE JOAL-FADIOUTH   </vt:lpstr>
      <vt:lpstr>   FONCTIONS</vt:lpstr>
      <vt:lpstr>  ORGANES</vt:lpstr>
      <vt:lpstr> Composition des organes ( Collège) </vt:lpstr>
      <vt:lpstr> Composition des organes Collège (b) </vt:lpstr>
      <vt:lpstr> Composition des organes  l’Instance de Coordination et de Conseil</vt:lpstr>
      <vt:lpstr> Rôle des organes ICC</vt:lpstr>
      <vt:lpstr>Rôle des organes Le bureau exécutif </vt:lpstr>
      <vt:lpstr> Rôle des groupes d’acteurs </vt:lpstr>
      <vt:lpstr> Sages et notables </vt:lpstr>
      <vt:lpstr>Professionnels de la Pêche Artisanale </vt:lpstr>
      <vt:lpstr> Rôle des organes Collège</vt:lpstr>
      <vt:lpstr>Administration  </vt:lpstr>
      <vt:lpstr> Modalités de choix</vt:lpstr>
      <vt:lpstr> CADRE JURIDIQUE </vt:lpstr>
      <vt:lpstr> Modifié par  </vt:lpstr>
      <vt:lpstr>HISTORIQUE </vt:lpstr>
      <vt:lpstr>PROCESSUS DE MISE EN PLACE </vt:lpstr>
      <vt:lpstr>CONCLUSION </vt:lpstr>
      <vt:lpstr>QUELQUES ASPECTS DE LA PECHE A JOAL-FADIOUTH </vt:lpstr>
      <vt:lpstr>Mises à terre en 2017</vt:lpstr>
      <vt:lpstr>PRESENTATION DU CLPA </vt:lpstr>
      <vt:lpstr>PRESENTATION DU CLPA </vt:lpstr>
      <vt:lpstr>  LES INITIATIVES DE COGESTION </vt:lpstr>
      <vt:lpstr>  LES INITIATIVES DE COGESTION </vt:lpstr>
      <vt:lpstr>  LES INITIATIVES DE COGESTION </vt:lpstr>
      <vt:lpstr>  LES INITIATIVES DE COGESTION </vt:lpstr>
      <vt:lpstr>CONTRAINTES MAJEURES </vt:lpstr>
      <vt:lpstr>LES PERSPECTIVES </vt:lpstr>
      <vt:lpstr>Merci de votre aimable attention!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Formation au métier de conseil local de pêche artisanale</dc:title>
  <dc:creator>Utilisateur Windows</dc:creator>
  <cp:lastModifiedBy>Utilisateur Windows</cp:lastModifiedBy>
  <cp:revision>73</cp:revision>
  <dcterms:created xsi:type="dcterms:W3CDTF">2019-09-26T10:00:32Z</dcterms:created>
  <dcterms:modified xsi:type="dcterms:W3CDTF">2021-02-07T16:43:39Z</dcterms:modified>
</cp:coreProperties>
</file>

<file path=docProps/thumbnail.jpeg>
</file>